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notesMasterIdLst>
    <p:notesMasterId r:id="rId40"/>
  </p:notesMasterIdLst>
  <p:sldIdLst>
    <p:sldId id="256" r:id="rId3"/>
    <p:sldId id="622" r:id="rId4"/>
    <p:sldId id="621" r:id="rId5"/>
    <p:sldId id="326" r:id="rId6"/>
    <p:sldId id="339" r:id="rId7"/>
    <p:sldId id="340" r:id="rId8"/>
    <p:sldId id="672" r:id="rId9"/>
    <p:sldId id="687" r:id="rId10"/>
    <p:sldId id="674" r:id="rId11"/>
    <p:sldId id="669" r:id="rId12"/>
    <p:sldId id="676" r:id="rId13"/>
    <p:sldId id="673" r:id="rId14"/>
    <p:sldId id="677" r:id="rId15"/>
    <p:sldId id="594" r:id="rId16"/>
    <p:sldId id="595" r:id="rId17"/>
    <p:sldId id="675" r:id="rId18"/>
    <p:sldId id="688" r:id="rId19"/>
    <p:sldId id="678" r:id="rId20"/>
    <p:sldId id="683" r:id="rId21"/>
    <p:sldId id="616" r:id="rId22"/>
    <p:sldId id="679" r:id="rId23"/>
    <p:sldId id="611" r:id="rId24"/>
    <p:sldId id="682" r:id="rId25"/>
    <p:sldId id="689" r:id="rId26"/>
    <p:sldId id="624" r:id="rId27"/>
    <p:sldId id="626" r:id="rId28"/>
    <p:sldId id="660" r:id="rId29"/>
    <p:sldId id="628" r:id="rId30"/>
    <p:sldId id="627" r:id="rId31"/>
    <p:sldId id="629" r:id="rId32"/>
    <p:sldId id="623" r:id="rId33"/>
    <p:sldId id="625" r:id="rId34"/>
    <p:sldId id="685" r:id="rId35"/>
    <p:sldId id="684" r:id="rId36"/>
    <p:sldId id="618" r:id="rId37"/>
    <p:sldId id="619" r:id="rId38"/>
    <p:sldId id="670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CADB"/>
    <a:srgbClr val="E00C18"/>
    <a:srgbClr val="6061C0"/>
    <a:srgbClr val="00FF00"/>
    <a:srgbClr val="FF2DFB"/>
    <a:srgbClr val="0733FF"/>
    <a:srgbClr val="FF6699"/>
    <a:srgbClr val="FF7C80"/>
    <a:srgbClr val="FFBA3B"/>
    <a:srgbClr val="B171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472" y="19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9776"/>
    </p:cViewPr>
  </p:sorterViewPr>
  <p:notesViewPr>
    <p:cSldViewPr snapToGrid="0">
      <p:cViewPr varScale="1">
        <p:scale>
          <a:sx n="105" d="100"/>
          <a:sy n="105" d="100"/>
        </p:scale>
        <p:origin x="4472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D6A0E-00F0-4E2C-AF05-D92B9981882B}" type="datetimeFigureOut">
              <a:rPr lang="en-US" smtClean="0"/>
              <a:t>12/9/21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6C40F-3F65-4C38-B040-264C186B5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904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819A1-1585-4CF6-B1E3-C116397C8720}" type="datetime1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00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705C5-BE1C-4AC7-B1B6-03A07BD4A23A}" type="datetime1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608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A0E7-14DD-4501-910B-8B60085464F3}" type="datetime1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59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1207-3D22-40FA-89C2-408CEF8F0141}" type="datetimeFigureOut">
              <a:rPr lang="en-US" smtClean="0"/>
              <a:pPr/>
              <a:t>12/9/21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E13E-175B-46ED-911B-514F7D1D65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597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1207-3D22-40FA-89C2-408CEF8F0141}" type="datetimeFigureOut">
              <a:rPr lang="en-US" smtClean="0"/>
              <a:pPr/>
              <a:t>12/9/21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E13E-175B-46ED-911B-514F7D1D65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8768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1207-3D22-40FA-89C2-408CEF8F0141}" type="datetimeFigureOut">
              <a:rPr lang="en-US" smtClean="0"/>
              <a:pPr/>
              <a:t>12/9/21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E13E-175B-46ED-911B-514F7D1D65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7675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1207-3D22-40FA-89C2-408CEF8F0141}" type="datetimeFigureOut">
              <a:rPr lang="en-US" smtClean="0"/>
              <a:pPr/>
              <a:t>12/9/21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E13E-175B-46ED-911B-514F7D1D65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507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1207-3D22-40FA-89C2-408CEF8F0141}" type="datetimeFigureOut">
              <a:rPr lang="en-US" smtClean="0"/>
              <a:pPr/>
              <a:t>12/9/21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E13E-175B-46ED-911B-514F7D1D65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679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1207-3D22-40FA-89C2-408CEF8F0141}" type="datetimeFigureOut">
              <a:rPr lang="en-US" smtClean="0"/>
              <a:pPr/>
              <a:t>12/9/21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E13E-175B-46ED-911B-514F7D1D65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2919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1207-3D22-40FA-89C2-408CEF8F0141}" type="datetimeFigureOut">
              <a:rPr lang="en-US" smtClean="0"/>
              <a:pPr/>
              <a:t>12/9/21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E13E-175B-46ED-911B-514F7D1D65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8442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1207-3D22-40FA-89C2-408CEF8F0141}" type="datetimeFigureOut">
              <a:rPr lang="en-US" smtClean="0"/>
              <a:pPr/>
              <a:t>12/9/21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E13E-175B-46ED-911B-514F7D1D65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345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AF60-7630-42FB-A0B2-C49148CEC657}" type="datetime1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065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1207-3D22-40FA-89C2-408CEF8F0141}" type="datetimeFigureOut">
              <a:rPr lang="en-US" smtClean="0"/>
              <a:pPr/>
              <a:t>12/9/21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E13E-175B-46ED-911B-514F7D1D65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655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1207-3D22-40FA-89C2-408CEF8F0141}" type="datetimeFigureOut">
              <a:rPr lang="en-US" smtClean="0"/>
              <a:pPr/>
              <a:t>12/9/21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E13E-175B-46ED-911B-514F7D1D65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187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1207-3D22-40FA-89C2-408CEF8F0141}" type="datetimeFigureOut">
              <a:rPr lang="en-US" smtClean="0"/>
              <a:pPr/>
              <a:t>12/9/21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E13E-175B-46ED-911B-514F7D1D65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795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9A086-A35B-470B-89CC-A59B3D6BEECC}" type="datetime1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758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EF1D-8390-4D2D-A857-061495B9B40F}" type="datetime1">
              <a:rPr lang="en-US" smtClean="0"/>
              <a:t>12/9/21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769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39DB3-C4EE-4B49-A5E6-FE45C1DDDBE0}" type="datetime1">
              <a:rPr lang="en-US" smtClean="0"/>
              <a:t>12/9/21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668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43FD5-A271-49D0-98CA-0D0B09DF6B1D}" type="datetime1">
              <a:rPr lang="en-US" smtClean="0"/>
              <a:t>12/9/21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866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95EA-1BA8-43D8-9FAF-629B2163F298}" type="datetime1">
              <a:rPr lang="en-US" smtClean="0"/>
              <a:t>12/9/21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243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A80F4-3836-4098-819F-902F9093721A}" type="datetime1">
              <a:rPr lang="en-US" smtClean="0"/>
              <a:t>12/9/21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171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C0758-318B-44A3-BC57-404D8AA5ACFF}" type="datetime1">
              <a:rPr lang="en-US" smtClean="0"/>
              <a:t>12/9/21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965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E5FB8-E172-482E-B257-DCBBDE399983}" type="datetime1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3418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11207-3D22-40FA-89C2-408CEF8F0141}" type="datetimeFigureOut">
              <a:rPr lang="en-US" smtClean="0"/>
              <a:pPr/>
              <a:t>12/9/21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EE13E-175B-46ED-911B-514F7D1D65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743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3.emf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image" Target="../media/image71.tif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gif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image" Target="../media/image5.wmf"/><Relationship Id="rId10" Type="http://schemas.openxmlformats.org/officeDocument/2006/relationships/image" Target="../media/image11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yu.edu/classes/tuckerman/stat.mech/lectures/lecture_21/node6.html" TargetMode="External"/><Relationship Id="rId3" Type="http://schemas.openxmlformats.org/officeDocument/2006/relationships/image" Target="../media/image13.png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5.gif"/><Relationship Id="rId10" Type="http://schemas.openxmlformats.org/officeDocument/2006/relationships/image" Target="../media/image17.png"/><Relationship Id="rId4" Type="http://schemas.openxmlformats.org/officeDocument/2006/relationships/image" Target="../media/image14.gif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rxiv.org/abs/1910.12930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igh-speed camera captures a water jet&amp;#39;s splashy impact as it pierces a  droplet | MIT News | Massachusetts Institute of Technology">
            <a:extLst>
              <a:ext uri="{FF2B5EF4-FFF2-40B4-BE49-F238E27FC236}">
                <a16:creationId xmlns:a16="http://schemas.microsoft.com/office/drawing/2014/main" id="{02FC8208-53C7-BE4E-9EDC-89DC7023D8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50000" r="17377"/>
          <a:stretch/>
        </p:blipFill>
        <p:spPr bwMode="auto">
          <a:xfrm>
            <a:off x="0" y="244254"/>
            <a:ext cx="12192000" cy="590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B452608-3350-C741-AFB7-B76AB719D7FA}"/>
              </a:ext>
            </a:extLst>
          </p:cNvPr>
          <p:cNvSpPr txBox="1"/>
          <p:nvPr/>
        </p:nvSpPr>
        <p:spPr>
          <a:xfrm>
            <a:off x="0" y="6165502"/>
            <a:ext cx="3297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Jamie Nagle</a:t>
            </a:r>
          </a:p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University of Colorado Boulder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C9A32E-1A5B-9649-9AFA-D15199D9EB6F}"/>
              </a:ext>
            </a:extLst>
          </p:cNvPr>
          <p:cNvSpPr txBox="1"/>
          <p:nvPr/>
        </p:nvSpPr>
        <p:spPr>
          <a:xfrm>
            <a:off x="9961902" y="6442501"/>
            <a:ext cx="2230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December  09, 2021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6B98FC-7A02-AE44-83E5-2CF904D0C7C1}"/>
              </a:ext>
            </a:extLst>
          </p:cNvPr>
          <p:cNvSpPr/>
          <p:nvPr/>
        </p:nvSpPr>
        <p:spPr>
          <a:xfrm>
            <a:off x="2858827" y="4410528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>
                <a:latin typeface="Roboto Light" panose="020F0302020204030204" pitchFamily="34" charset="0"/>
              </a:rPr>
              <a:t>21st ZIMÁNYI SCHOOL</a:t>
            </a:r>
            <a:br>
              <a:rPr lang="en-US" sz="2800" b="1" dirty="0">
                <a:latin typeface="Roboto Light" panose="020F0302020204030204" pitchFamily="34" charset="0"/>
              </a:rPr>
            </a:br>
            <a:r>
              <a:rPr lang="en-US" sz="2800" b="1" dirty="0">
                <a:latin typeface="Roboto Light" panose="020F0302020204030204" pitchFamily="34" charset="0"/>
              </a:rPr>
              <a:t>WINTER WORKSHOP</a:t>
            </a:r>
            <a:br>
              <a:rPr lang="en-US" sz="2800" b="1" dirty="0">
                <a:latin typeface="Roboto Light" panose="020F0302020204030204" pitchFamily="34" charset="0"/>
              </a:rPr>
            </a:br>
            <a:r>
              <a:rPr lang="en-US" sz="2800" b="1" dirty="0">
                <a:latin typeface="Roboto Light" panose="020F0302020204030204" pitchFamily="34" charset="0"/>
              </a:rPr>
              <a:t>ON HEAVY ION PHYSICS</a:t>
            </a:r>
            <a:endParaRPr lang="en-US" sz="2800" b="1" i="0" dirty="0">
              <a:effectLst/>
              <a:latin typeface="Roboto Light" panose="020F03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4DD8E0-87BD-1244-8A0F-2034ACC1B621}"/>
              </a:ext>
            </a:extLst>
          </p:cNvPr>
          <p:cNvSpPr txBox="1"/>
          <p:nvPr/>
        </p:nvSpPr>
        <p:spPr>
          <a:xfrm>
            <a:off x="0" y="244254"/>
            <a:ext cx="969688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</a:rPr>
              <a:t>What have we </a:t>
            </a:r>
            <a:r>
              <a:rPr lang="en-US" sz="4800" i="1" dirty="0">
                <a:latin typeface="Roboto" panose="02000000000000000000" pitchFamily="2" charset="0"/>
                <a:ea typeface="Roboto" panose="02000000000000000000" pitchFamily="2" charset="0"/>
              </a:rPr>
              <a:t>really</a:t>
            </a: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</a:rPr>
              <a:t>           learned about QGP droplets?</a:t>
            </a:r>
          </a:p>
          <a:p>
            <a:br>
              <a:rPr lang="en-US" sz="4800" dirty="0"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US" sz="4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074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83CC6A-A078-4E4C-94EB-66E9D6908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5" descr="priorvpost.pdf">
            <a:extLst>
              <a:ext uri="{FF2B5EF4-FFF2-40B4-BE49-F238E27FC236}">
                <a16:creationId xmlns:a16="http://schemas.microsoft.com/office/drawing/2014/main" id="{D05121A1-CBEB-D94B-BEA3-3D64E87B6E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-2881" t="-6007" r="-562" b="-1533"/>
          <a:stretch/>
        </p:blipFill>
        <p:spPr bwMode="auto">
          <a:xfrm>
            <a:off x="1593672" y="851394"/>
            <a:ext cx="8708847" cy="497950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0BA2DD-3BD0-F04A-94F3-6BFC876F7ED7}"/>
              </a:ext>
            </a:extLst>
          </p:cNvPr>
          <p:cNvSpPr txBox="1"/>
          <p:nvPr/>
        </p:nvSpPr>
        <p:spPr>
          <a:xfrm>
            <a:off x="1978525" y="75270"/>
            <a:ext cx="7282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Equation of State Constrained by 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4F5D99-4BF4-D446-8B36-9B192C091178}"/>
              </a:ext>
            </a:extLst>
          </p:cNvPr>
          <p:cNvSpPr txBox="1"/>
          <p:nvPr/>
        </p:nvSpPr>
        <p:spPr>
          <a:xfrm>
            <a:off x="1368926" y="5912564"/>
            <a:ext cx="93264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00B0F0"/>
                </a:solidFill>
              </a:rPr>
              <a:t>With beam energy scan data, can we constrain equation of state to see </a:t>
            </a:r>
            <a:r>
              <a:rPr lang="en-US" sz="2000" dirty="0" err="1">
                <a:solidFill>
                  <a:srgbClr val="00B0F0"/>
                </a:solidFill>
                <a:latin typeface="Symbol" pitchFamily="2" charset="2"/>
              </a:rPr>
              <a:t>m</a:t>
            </a:r>
            <a:r>
              <a:rPr lang="en-US" sz="2000" baseline="-25000" dirty="0" err="1">
                <a:solidFill>
                  <a:srgbClr val="00B0F0"/>
                </a:solidFill>
              </a:rPr>
              <a:t>B</a:t>
            </a:r>
            <a:r>
              <a:rPr lang="en-US" sz="2000" dirty="0">
                <a:solidFill>
                  <a:srgbClr val="00B0F0"/>
                </a:solidFill>
              </a:rPr>
              <a:t> dependence?</a:t>
            </a:r>
          </a:p>
          <a:p>
            <a:pPr algn="ctr"/>
            <a:r>
              <a:rPr lang="en-US" sz="2000" dirty="0">
                <a:solidFill>
                  <a:srgbClr val="00B0F0"/>
                </a:solidFill>
              </a:rPr>
              <a:t>See comment soon regarding lack of full equilibration…</a:t>
            </a:r>
          </a:p>
        </p:txBody>
      </p:sp>
    </p:spTree>
    <p:extLst>
      <p:ext uri="{BB962C8B-B14F-4D97-AF65-F5344CB8AC3E}">
        <p14:creationId xmlns:p14="http://schemas.microsoft.com/office/powerpoint/2010/main" val="268552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03B099-3AA6-E24C-8049-685D66A27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11</a:t>
            </a:fld>
            <a:endParaRPr lang="en-US"/>
          </a:p>
        </p:txBody>
      </p:sp>
      <p:sp>
        <p:nvSpPr>
          <p:cNvPr id="12" name="Rectangle 103">
            <a:extLst>
              <a:ext uri="{FF2B5EF4-FFF2-40B4-BE49-F238E27FC236}">
                <a16:creationId xmlns:a16="http://schemas.microsoft.com/office/drawing/2014/main" id="{27A7675E-375A-8843-84B1-F8F411E0C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33600"/>
            <a:ext cx="9144000" cy="1219200"/>
          </a:xfrm>
          <a:prstGeom prst="rect">
            <a:avLst/>
          </a:prstGeom>
          <a:solidFill>
            <a:srgbClr val="CCFFFF"/>
          </a:solidFill>
          <a:ln w="952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" name="Text Box 110">
            <a:extLst>
              <a:ext uri="{FF2B5EF4-FFF2-40B4-BE49-F238E27FC236}">
                <a16:creationId xmlns:a16="http://schemas.microsoft.com/office/drawing/2014/main" id="{80982CE1-6104-E94A-BE22-66BC052BA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2133600"/>
            <a:ext cx="6248400" cy="1187450"/>
          </a:xfrm>
          <a:prstGeom prst="rect">
            <a:avLst/>
          </a:prstGeom>
          <a:solidFill>
            <a:srgbClr val="CCFFFF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Quark Gluon Plasma:</a:t>
            </a: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8 gluons; </a:t>
            </a: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 quark flavors, antiquarks, 2 spins, 3 colors</a:t>
            </a:r>
          </a:p>
        </p:txBody>
      </p:sp>
      <p:sp>
        <p:nvSpPr>
          <p:cNvPr id="14" name="Rectangle 102">
            <a:extLst>
              <a:ext uri="{FF2B5EF4-FFF2-40B4-BE49-F238E27FC236}">
                <a16:creationId xmlns:a16="http://schemas.microsoft.com/office/drawing/2014/main" id="{5091DD7B-1715-B44E-A600-08DA06B31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ysClr val="window" lastClr="FFFFFF"/>
          </a:solidFill>
          <a:ln w="952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5" name="Rectangle 104">
            <a:extLst>
              <a:ext uri="{FF2B5EF4-FFF2-40B4-BE49-F238E27FC236}">
                <a16:creationId xmlns:a16="http://schemas.microsoft.com/office/drawing/2014/main" id="{4EC52CDB-7AD7-1041-A3CD-4A4E07472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66800"/>
            <a:ext cx="9144000" cy="1066800"/>
          </a:xfrm>
          <a:prstGeom prst="rect">
            <a:avLst/>
          </a:prstGeom>
          <a:solidFill>
            <a:srgbClr val="FFFF66"/>
          </a:solidFill>
          <a:ln w="9525" algn="ctr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aphicFrame>
        <p:nvGraphicFramePr>
          <p:cNvPr id="16" name="Object 105">
            <a:extLst>
              <a:ext uri="{FF2B5EF4-FFF2-40B4-BE49-F238E27FC236}">
                <a16:creationId xmlns:a16="http://schemas.microsoft.com/office/drawing/2014/main" id="{FA94AF87-84EF-CF4A-98D4-6BE5F07D819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" y="76200"/>
          <a:ext cx="17526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4" name="Equation" r:id="rId3" imgW="761760" imgH="419040" progId="Equation.3">
                  <p:embed/>
                </p:oleObj>
              </mc:Choice>
              <mc:Fallback>
                <p:oleObj name="Equation" r:id="rId3" imgW="761760" imgH="419040" progId="Equation.3">
                  <p:embed/>
                  <p:pic>
                    <p:nvPicPr>
                      <p:cNvPr id="131177" name="Object 1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76200"/>
                        <a:ext cx="1752600" cy="952500"/>
                      </a:xfrm>
                      <a:prstGeom prst="rect">
                        <a:avLst/>
                      </a:prstGeom>
                      <a:solidFill>
                        <a:sysClr val="window" lastClr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106">
            <a:extLst>
              <a:ext uri="{FF2B5EF4-FFF2-40B4-BE49-F238E27FC236}">
                <a16:creationId xmlns:a16="http://schemas.microsoft.com/office/drawing/2014/main" id="{38EEF43F-5F17-D04E-8DC7-3A9458137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2663" y="381000"/>
            <a:ext cx="6610143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Energy density for “g”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massless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degrees of freedom</a:t>
            </a:r>
          </a:p>
        </p:txBody>
      </p:sp>
      <p:graphicFrame>
        <p:nvGraphicFramePr>
          <p:cNvPr id="18" name="Object 107">
            <a:extLst>
              <a:ext uri="{FF2B5EF4-FFF2-40B4-BE49-F238E27FC236}">
                <a16:creationId xmlns:a16="http://schemas.microsoft.com/office/drawing/2014/main" id="{0132529E-EC66-F84E-8C62-375A4AB3478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" y="1143000"/>
          <a:ext cx="1752600" cy="938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5" name="Equation" r:id="rId5" imgW="774360" imgH="419040" progId="Equation.3">
                  <p:embed/>
                </p:oleObj>
              </mc:Choice>
              <mc:Fallback>
                <p:oleObj name="Equation" r:id="rId5" imgW="774360" imgH="419040" progId="Equation.3">
                  <p:embed/>
                  <p:pic>
                    <p:nvPicPr>
                      <p:cNvPr id="131179" name="Object 10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143000"/>
                        <a:ext cx="1752600" cy="938213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 w="12700">
                        <a:solidFill>
                          <a:srgbClr val="FFFF66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108">
            <a:extLst>
              <a:ext uri="{FF2B5EF4-FFF2-40B4-BE49-F238E27FC236}">
                <a16:creationId xmlns:a16="http://schemas.microsoft.com/office/drawing/2014/main" id="{B751ACD9-1EEF-9C4F-B3CC-94D85FBDD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225550"/>
            <a:ext cx="2819400" cy="831850"/>
          </a:xfrm>
          <a:prstGeom prst="rect">
            <a:avLst/>
          </a:prstGeom>
          <a:solidFill>
            <a:srgbClr val="FFFF66"/>
          </a:solidFill>
          <a:ln w="9525" algn="ctr">
            <a:solidFill>
              <a:srgbClr val="FFFF66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Hadronic Matter: </a:t>
            </a: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3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</a:rPr>
              <a:t>p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with spin=0</a:t>
            </a:r>
          </a:p>
        </p:txBody>
      </p:sp>
      <p:graphicFrame>
        <p:nvGraphicFramePr>
          <p:cNvPr id="20" name="Object 109">
            <a:extLst>
              <a:ext uri="{FF2B5EF4-FFF2-40B4-BE49-F238E27FC236}">
                <a16:creationId xmlns:a16="http://schemas.microsoft.com/office/drawing/2014/main" id="{E3C4E263-25EC-B643-96E0-C7A36B45A4C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" y="2227263"/>
          <a:ext cx="1965325" cy="944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6" name="Equation" r:id="rId7" imgW="863280" imgH="419040" progId="Equation.3">
                  <p:embed/>
                </p:oleObj>
              </mc:Choice>
              <mc:Fallback>
                <p:oleObj name="Equation" r:id="rId7" imgW="863280" imgH="419040" progId="Equation.3">
                  <p:embed/>
                  <p:pic>
                    <p:nvPicPr>
                      <p:cNvPr id="131181" name="Object 10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227263"/>
                        <a:ext cx="1965325" cy="944562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01FD3A2C-B7EC-C34F-B872-8C2E3A138BF7}"/>
              </a:ext>
            </a:extLst>
          </p:cNvPr>
          <p:cNvSpPr/>
          <p:nvPr/>
        </p:nvSpPr>
        <p:spPr>
          <a:xfrm>
            <a:off x="8684127" y="6292114"/>
            <a:ext cx="3375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-apple-system"/>
              </a:rPr>
              <a:t>Nature Phys.</a:t>
            </a:r>
            <a:r>
              <a:rPr lang="en-US" dirty="0">
                <a:latin typeface="-apple-system"/>
              </a:rPr>
              <a:t> 16 (2020) 6, 615-619</a:t>
            </a:r>
            <a:endParaRPr lang="en-US" dirty="0"/>
          </a:p>
        </p:txBody>
      </p:sp>
      <p:pic>
        <p:nvPicPr>
          <p:cNvPr id="22" name="Picture 21" descr="Chart, line chart&#10;&#10;Description automatically generated">
            <a:extLst>
              <a:ext uri="{FF2B5EF4-FFF2-40B4-BE49-F238E27FC236}">
                <a16:creationId xmlns:a16="http://schemas.microsoft.com/office/drawing/2014/main" id="{EC4F0B94-3788-0640-ADBB-AC188089D2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944" y="504887"/>
            <a:ext cx="9774552" cy="5666874"/>
          </a:xfrm>
          <a:prstGeom prst="rect">
            <a:avLst/>
          </a:prstGeom>
          <a:ln w="38100">
            <a:solidFill>
              <a:srgbClr val="0733FF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28140A-E125-A94C-AD56-750C4CBE1C4E}"/>
              </a:ext>
            </a:extLst>
          </p:cNvPr>
          <p:cNvSpPr txBox="1"/>
          <p:nvPr/>
        </p:nvSpPr>
        <p:spPr>
          <a:xfrm>
            <a:off x="2252663" y="577115"/>
            <a:ext cx="2322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Slide from J.Y. </a:t>
            </a:r>
            <a:r>
              <a:rPr lang="en-US" dirty="0" err="1">
                <a:solidFill>
                  <a:schemeClr val="bg1"/>
                </a:solidFill>
              </a:rPr>
              <a:t>Ollitrault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36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9" grpId="0" animBg="1"/>
      <p:bldP spid="21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3719A-3FE5-4623-933D-9C876292B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7BF5E7-4471-4551-83F2-D809020CA631}"/>
              </a:ext>
            </a:extLst>
          </p:cNvPr>
          <p:cNvSpPr txBox="1"/>
          <p:nvPr/>
        </p:nvSpPr>
        <p:spPr>
          <a:xfrm>
            <a:off x="3176611" y="65310"/>
            <a:ext cx="5756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What about smaller droplets?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0F2A07-22F3-4C12-8008-7CA217138E5B}"/>
              </a:ext>
            </a:extLst>
          </p:cNvPr>
          <p:cNvSpPr txBox="1"/>
          <p:nvPr/>
        </p:nvSpPr>
        <p:spPr>
          <a:xfrm>
            <a:off x="3266348" y="6439301"/>
            <a:ext cx="5577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Weller and </a:t>
            </a:r>
            <a:r>
              <a:rPr lang="en-US" dirty="0" err="1"/>
              <a:t>Romatschke</a:t>
            </a:r>
            <a:r>
              <a:rPr lang="en-US" dirty="0"/>
              <a:t>, https://arxiv.org/abs/1701.07145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D752DA-D966-405B-B086-7CB92ADBD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265" y="825534"/>
            <a:ext cx="8620599" cy="2913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133941-F304-4A25-A7EA-479DA10F6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265" y="3867845"/>
            <a:ext cx="8624629" cy="25377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FF387C-EB6A-1441-B1C7-3AE683DAF5F2}"/>
              </a:ext>
            </a:extLst>
          </p:cNvPr>
          <p:cNvSpPr txBox="1"/>
          <p:nvPr/>
        </p:nvSpPr>
        <p:spPr>
          <a:xfrm>
            <a:off x="7303009" y="2646316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p+p</a:t>
            </a:r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23FC85-F7E3-FD4E-B6F6-CE9E8FA2C76F}"/>
              </a:ext>
            </a:extLst>
          </p:cNvPr>
          <p:cNvSpPr txBox="1"/>
          <p:nvPr/>
        </p:nvSpPr>
        <p:spPr>
          <a:xfrm>
            <a:off x="5425441" y="2693992"/>
            <a:ext cx="10342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p+Pb</a:t>
            </a: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CD7489-D3C4-3640-AE9C-CEDB96A63610}"/>
              </a:ext>
            </a:extLst>
          </p:cNvPr>
          <p:cNvSpPr txBox="1"/>
          <p:nvPr/>
        </p:nvSpPr>
        <p:spPr>
          <a:xfrm>
            <a:off x="3069259" y="2721865"/>
            <a:ext cx="12458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Pb+Pb</a:t>
            </a:r>
            <a:endParaRPr lang="en-US" sz="3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E819FD-716E-A746-9863-006BD1CB128D}"/>
              </a:ext>
            </a:extLst>
          </p:cNvPr>
          <p:cNvSpPr/>
          <p:nvPr/>
        </p:nvSpPr>
        <p:spPr>
          <a:xfrm>
            <a:off x="2840736" y="834678"/>
            <a:ext cx="5141214" cy="29003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3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24F67D-CD7F-4C6D-BAA4-CFAE3476D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75DDE5-4648-4BCF-B2B1-89477EDB58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97" r="3118" b="5693"/>
          <a:stretch/>
        </p:blipFill>
        <p:spPr>
          <a:xfrm>
            <a:off x="121641" y="767599"/>
            <a:ext cx="6330448" cy="44949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B4BFF5-9A65-BC48-A1E2-F7E6E50309D8}"/>
              </a:ext>
            </a:extLst>
          </p:cNvPr>
          <p:cNvSpPr txBox="1"/>
          <p:nvPr/>
        </p:nvSpPr>
        <p:spPr>
          <a:xfrm>
            <a:off x="121641" y="0"/>
            <a:ext cx="6375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One, Two, Three Droplets of QGP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B1D67E-FE78-044F-8D58-2055326BF17F}"/>
              </a:ext>
            </a:extLst>
          </p:cNvPr>
          <p:cNvSpPr/>
          <p:nvPr/>
        </p:nvSpPr>
        <p:spPr>
          <a:xfrm>
            <a:off x="3268242" y="2280507"/>
            <a:ext cx="8763959" cy="6081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04C799-0A0C-ED47-B029-1AA035807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8242" y="2850197"/>
            <a:ext cx="8763959" cy="34893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B66D71-2066-E74F-83A9-F1C1885B6E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096" t="17143" r="25378" b="57820"/>
          <a:stretch/>
        </p:blipFill>
        <p:spPr>
          <a:xfrm>
            <a:off x="7420439" y="2280507"/>
            <a:ext cx="779646" cy="6567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A43692-A804-5345-A8BA-B4B0C8084B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052" t="13678" r="1991" b="65958"/>
          <a:stretch/>
        </p:blipFill>
        <p:spPr>
          <a:xfrm>
            <a:off x="10101506" y="2301556"/>
            <a:ext cx="842225" cy="7072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A998A0-17EE-014D-A7FA-F2D4293241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343" t="32085" r="48605" b="45167"/>
          <a:stretch/>
        </p:blipFill>
        <p:spPr>
          <a:xfrm>
            <a:off x="4681622" y="2340513"/>
            <a:ext cx="644893" cy="596766"/>
          </a:xfrm>
          <a:prstGeom prst="rect">
            <a:avLst/>
          </a:prstGeom>
        </p:spPr>
      </p:pic>
      <p:pic>
        <p:nvPicPr>
          <p:cNvPr id="13" name="Picture 1">
            <a:extLst>
              <a:ext uri="{FF2B5EF4-FFF2-40B4-BE49-F238E27FC236}">
                <a16:creationId xmlns:a16="http://schemas.microsoft.com/office/drawing/2014/main" id="{62B0EF12-9439-BA42-8B90-FCE1E48CF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8785" t="28125" r="63104" b="26042"/>
          <a:stretch>
            <a:fillRect/>
          </a:stretch>
        </p:blipFill>
        <p:spPr bwMode="auto">
          <a:xfrm>
            <a:off x="9823116" y="3368659"/>
            <a:ext cx="740714" cy="71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8DA5B18E-B834-7542-9654-677FAA0EA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9370" t="29167" r="61933" b="25000"/>
          <a:stretch>
            <a:fillRect/>
          </a:stretch>
        </p:blipFill>
        <p:spPr bwMode="auto">
          <a:xfrm>
            <a:off x="11042316" y="4153934"/>
            <a:ext cx="762000" cy="73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A2492DB-7E83-6A41-AF62-B030B8C6F809}"/>
              </a:ext>
            </a:extLst>
          </p:cNvPr>
          <p:cNvSpPr txBox="1"/>
          <p:nvPr/>
        </p:nvSpPr>
        <p:spPr>
          <a:xfrm>
            <a:off x="7689517" y="6352143"/>
            <a:ext cx="4439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PHENIX, </a:t>
            </a:r>
            <a:r>
              <a:rPr lang="en-US" b="1" dirty="0"/>
              <a:t>Nature Phys. 15 (2019) no.3, 214-220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860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9F5337-A8BE-453E-B458-F70136D25865}"/>
              </a:ext>
            </a:extLst>
          </p:cNvPr>
          <p:cNvSpPr txBox="1"/>
          <p:nvPr/>
        </p:nvSpPr>
        <p:spPr>
          <a:xfrm>
            <a:off x="299225" y="160421"/>
            <a:ext cx="4487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u="sng" dirty="0">
                <a:solidFill>
                  <a:prstClr val="white"/>
                </a:solidFill>
                <a:latin typeface="Calibri"/>
              </a:rPr>
              <a:t>What does it all mean?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B08FEE-D7B7-4A53-8533-6805991D123E}"/>
              </a:ext>
            </a:extLst>
          </p:cNvPr>
          <p:cNvSpPr txBox="1"/>
          <p:nvPr/>
        </p:nvSpPr>
        <p:spPr>
          <a:xfrm>
            <a:off x="954507" y="846222"/>
            <a:ext cx="1091665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dirty="0">
                <a:solidFill>
                  <a:srgbClr val="FFFF00"/>
                </a:solidFill>
                <a:latin typeface="Calibri"/>
              </a:rPr>
              <a:t>I thought hydrodynamics only applies if </a:t>
            </a:r>
          </a:p>
          <a:p>
            <a:pPr marL="514350" indent="-514350" defTabSz="914400">
              <a:buFontTx/>
              <a:buAutoNum type="arabicParenBoth"/>
            </a:pPr>
            <a:r>
              <a:rPr lang="en-US" sz="2800" dirty="0">
                <a:solidFill>
                  <a:srgbClr val="FFFF00"/>
                </a:solidFill>
                <a:latin typeface="Calibri"/>
              </a:rPr>
              <a:t>system is near equilibrium</a:t>
            </a:r>
          </a:p>
          <a:p>
            <a:pPr marL="514350" indent="-514350" defTabSz="914400">
              <a:buFontTx/>
              <a:buAutoNum type="arabicParenBoth"/>
            </a:pPr>
            <a:r>
              <a:rPr lang="en-US" sz="2800" dirty="0">
                <a:solidFill>
                  <a:srgbClr val="FFFF00"/>
                </a:solidFill>
                <a:latin typeface="Calibri"/>
              </a:rPr>
              <a:t>system has a size scale L &gt;&gt; mean free path</a:t>
            </a:r>
          </a:p>
          <a:p>
            <a:pPr defTabSz="914400"/>
            <a:endParaRPr lang="en-US" sz="2800" dirty="0">
              <a:solidFill>
                <a:prstClr val="white"/>
              </a:solidFill>
              <a:latin typeface="Calibri"/>
            </a:endParaRPr>
          </a:p>
          <a:p>
            <a:pPr defTabSz="914400"/>
            <a:r>
              <a:rPr lang="en-US" sz="2800" dirty="0">
                <a:solidFill>
                  <a:srgbClr val="FF2DFB"/>
                </a:solidFill>
                <a:latin typeface="Calibri"/>
              </a:rPr>
              <a:t>How can these be true in </a:t>
            </a:r>
            <a:r>
              <a:rPr lang="en-US" sz="2800" dirty="0" err="1">
                <a:solidFill>
                  <a:srgbClr val="FF2DFB"/>
                </a:solidFill>
                <a:latin typeface="Calibri"/>
              </a:rPr>
              <a:t>p+p</a:t>
            </a:r>
            <a:r>
              <a:rPr lang="en-US" sz="2800" dirty="0">
                <a:solidFill>
                  <a:srgbClr val="FF2DFB"/>
                </a:solidFill>
                <a:latin typeface="Calibri"/>
              </a:rPr>
              <a:t>, </a:t>
            </a:r>
            <a:r>
              <a:rPr lang="en-US" sz="2800" dirty="0" err="1">
                <a:solidFill>
                  <a:srgbClr val="FF2DFB"/>
                </a:solidFill>
                <a:latin typeface="Calibri"/>
              </a:rPr>
              <a:t>p+Au</a:t>
            </a:r>
            <a:r>
              <a:rPr lang="en-US" sz="2800" dirty="0">
                <a:solidFill>
                  <a:srgbClr val="FF2DFB"/>
                </a:solidFill>
                <a:latin typeface="Calibri"/>
              </a:rPr>
              <a:t>, </a:t>
            </a:r>
            <a:r>
              <a:rPr lang="en-US" sz="2800" dirty="0" err="1">
                <a:solidFill>
                  <a:srgbClr val="FF2DFB"/>
                </a:solidFill>
                <a:latin typeface="Calibri"/>
              </a:rPr>
              <a:t>d+Au</a:t>
            </a:r>
            <a:r>
              <a:rPr lang="en-US" sz="2800" dirty="0">
                <a:solidFill>
                  <a:srgbClr val="FF2DFB"/>
                </a:solidFill>
                <a:latin typeface="Calibri"/>
              </a:rPr>
              <a:t>, </a:t>
            </a:r>
            <a:r>
              <a:rPr lang="en-US" sz="2800" baseline="30000" dirty="0">
                <a:solidFill>
                  <a:srgbClr val="FF2DFB"/>
                </a:solidFill>
                <a:latin typeface="Calibri"/>
              </a:rPr>
              <a:t>3</a:t>
            </a:r>
            <a:r>
              <a:rPr lang="en-US" sz="2800" dirty="0">
                <a:solidFill>
                  <a:srgbClr val="FF2DFB"/>
                </a:solidFill>
                <a:latin typeface="Calibri"/>
              </a:rPr>
              <a:t>He+Au, etc.?</a:t>
            </a:r>
          </a:p>
          <a:p>
            <a:pPr defTabSz="914400"/>
            <a:endParaRPr lang="en-US" sz="2800" dirty="0">
              <a:solidFill>
                <a:prstClr val="white"/>
              </a:solidFill>
              <a:latin typeface="Calibri"/>
            </a:endParaRPr>
          </a:p>
          <a:p>
            <a:pPr defTabSz="914400"/>
            <a:r>
              <a:rPr lang="en-US" sz="2800" dirty="0">
                <a:solidFill>
                  <a:srgbClr val="FFFF00"/>
                </a:solidFill>
                <a:latin typeface="Calibri"/>
              </a:rPr>
              <a:t>Maybe they are NOT!</a:t>
            </a:r>
          </a:p>
          <a:p>
            <a:pPr defTabSz="914400"/>
            <a:endParaRPr lang="en-US" sz="2800" dirty="0">
              <a:solidFill>
                <a:prstClr val="white"/>
              </a:solidFill>
              <a:latin typeface="Calibri"/>
            </a:endParaRPr>
          </a:p>
          <a:p>
            <a:pPr defTabSz="914400"/>
            <a:r>
              <a:rPr lang="en-US" sz="2800" dirty="0">
                <a:solidFill>
                  <a:srgbClr val="FFC000"/>
                </a:solidFill>
                <a:latin typeface="Calibri"/>
              </a:rPr>
              <a:t>String Theory Dual (completely solvable at strong coupling)</a:t>
            </a:r>
          </a:p>
          <a:p>
            <a:pPr defTabSz="914400"/>
            <a:r>
              <a:rPr lang="en-US" sz="2800" dirty="0">
                <a:solidFill>
                  <a:srgbClr val="FFC000"/>
                </a:solidFill>
                <a:latin typeface="Calibri"/>
              </a:rPr>
              <a:t>Systems very far from equilibrium still described by hydrodynamics as long as non-hydrodynamic modes are damped </a:t>
            </a:r>
            <a:r>
              <a:rPr lang="en-US" sz="2800" dirty="0">
                <a:solidFill>
                  <a:srgbClr val="FFC000"/>
                </a:solidFill>
                <a:latin typeface="Calibri"/>
                <a:sym typeface="Wingdings" panose="05000000000000000000" pitchFamily="2" charset="2"/>
              </a:rPr>
              <a:t> hydrodynamic attractor.   </a:t>
            </a:r>
          </a:p>
          <a:p>
            <a:pPr defTabSz="914400"/>
            <a:endParaRPr lang="en-US" sz="2800" dirty="0">
              <a:solidFill>
                <a:srgbClr val="FFC000"/>
              </a:solidFill>
              <a:latin typeface="Calibri"/>
              <a:sym typeface="Wingdings" panose="05000000000000000000" pitchFamily="2" charset="2"/>
            </a:endParaRPr>
          </a:p>
          <a:p>
            <a:pPr defTabSz="914400"/>
            <a:r>
              <a:rPr lang="en-US" sz="2800" dirty="0">
                <a:solidFill>
                  <a:srgbClr val="FFC000"/>
                </a:solidFill>
                <a:latin typeface="Calibri"/>
                <a:sym typeface="Wingdings" panose="05000000000000000000" pitchFamily="2" charset="2"/>
              </a:rPr>
              <a:t>Major re-thinking well beyond field of heavy ion physics</a:t>
            </a:r>
            <a:endParaRPr lang="en-US" sz="2800" dirty="0">
              <a:solidFill>
                <a:srgbClr val="FFC000"/>
              </a:solidFill>
              <a:latin typeface="Calibri"/>
            </a:endParaRPr>
          </a:p>
          <a:p>
            <a:pPr defTabSz="914400"/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78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C6FA8C-BB94-4E9A-BDB9-1D8465D1F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885" y="3631871"/>
            <a:ext cx="7250229" cy="31029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19557B-430E-43A4-80FF-7C046E3DF1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36" r="20710" b="9722"/>
          <a:stretch/>
        </p:blipFill>
        <p:spPr>
          <a:xfrm>
            <a:off x="2470886" y="85790"/>
            <a:ext cx="7250229" cy="31242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ADB9444-087D-445B-8581-A2ADB921AE0E}"/>
              </a:ext>
            </a:extLst>
          </p:cNvPr>
          <p:cNvSpPr/>
          <p:nvPr/>
        </p:nvSpPr>
        <p:spPr>
          <a:xfrm>
            <a:off x="6553200" y="3209990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dirty="0">
                <a:solidFill>
                  <a:prstClr val="white"/>
                </a:solidFill>
                <a:latin typeface="Calibri"/>
              </a:rPr>
              <a:t>https://arxiv.org/abs/1712.05815</a:t>
            </a:r>
          </a:p>
        </p:txBody>
      </p:sp>
    </p:spTree>
    <p:extLst>
      <p:ext uri="{BB962C8B-B14F-4D97-AF65-F5344CB8AC3E}">
        <p14:creationId xmlns:p14="http://schemas.microsoft.com/office/powerpoint/2010/main" val="3957011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2FAAA8-7B22-674F-BABC-CFFFC9A78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F1A036-D330-9445-9491-EFAD537C4DD7}"/>
              </a:ext>
            </a:extLst>
          </p:cNvPr>
          <p:cNvSpPr txBox="1"/>
          <p:nvPr/>
        </p:nvSpPr>
        <p:spPr>
          <a:xfrm>
            <a:off x="342231" y="192505"/>
            <a:ext cx="351384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Not equilibrated …</a:t>
            </a:r>
          </a:p>
          <a:p>
            <a:endParaRPr lang="en-US" sz="2800" dirty="0"/>
          </a:p>
          <a:p>
            <a:r>
              <a:rPr lang="en-US" sz="2800" dirty="0"/>
              <a:t>What does that mean?</a:t>
            </a: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6146" name="Picture 2" descr="Early-universe soup - Deixis Online">
            <a:extLst>
              <a:ext uri="{FF2B5EF4-FFF2-40B4-BE49-F238E27FC236}">
                <a16:creationId xmlns:a16="http://schemas.microsoft.com/office/drawing/2014/main" id="{3047CBE3-781C-D446-868E-EC9B05542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70" y="1825207"/>
            <a:ext cx="7500154" cy="461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73EDCB-2A43-C44C-8596-AEAD837C4F15}"/>
              </a:ext>
            </a:extLst>
          </p:cNvPr>
          <p:cNvSpPr txBox="1"/>
          <p:nvPr/>
        </p:nvSpPr>
        <p:spPr>
          <a:xfrm>
            <a:off x="8089146" y="2795105"/>
            <a:ext cx="36896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9ACADB"/>
                </a:solidFill>
              </a:rPr>
              <a:t>Not really on this QGP phase diagram</a:t>
            </a:r>
          </a:p>
          <a:p>
            <a:pPr algn="ctr"/>
            <a:endParaRPr lang="en-US" sz="2400" dirty="0">
              <a:solidFill>
                <a:srgbClr val="9ACADB"/>
              </a:solidFill>
            </a:endParaRPr>
          </a:p>
          <a:p>
            <a:pPr algn="ctr"/>
            <a:r>
              <a:rPr lang="en-US" sz="2400" dirty="0">
                <a:solidFill>
                  <a:srgbClr val="9ACADB"/>
                </a:solidFill>
              </a:rPr>
              <a:t>Extracted parameters like </a:t>
            </a:r>
            <a:r>
              <a:rPr lang="en-US" sz="2400" dirty="0">
                <a:solidFill>
                  <a:srgbClr val="9ACADB"/>
                </a:solidFill>
                <a:latin typeface="Symbol" pitchFamily="2" charset="2"/>
              </a:rPr>
              <a:t>h</a:t>
            </a:r>
            <a:r>
              <a:rPr lang="en-US" sz="2400" dirty="0">
                <a:solidFill>
                  <a:srgbClr val="9ACADB"/>
                </a:solidFill>
              </a:rPr>
              <a:t>/s and susceptibilities might not be the equilibrium values</a:t>
            </a:r>
          </a:p>
        </p:txBody>
      </p:sp>
    </p:spTree>
    <p:extLst>
      <p:ext uri="{BB962C8B-B14F-4D97-AF65-F5344CB8AC3E}">
        <p14:creationId xmlns:p14="http://schemas.microsoft.com/office/powerpoint/2010/main" val="249434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933CDC-B89C-5740-B6A7-DC170DC7C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223920-EAB3-1845-8D6F-7F90DCFE3A0C}"/>
              </a:ext>
            </a:extLst>
          </p:cNvPr>
          <p:cNvSpPr txBox="1"/>
          <p:nvPr/>
        </p:nvSpPr>
        <p:spPr>
          <a:xfrm>
            <a:off x="2365684" y="2727158"/>
            <a:ext cx="75888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What else did we want to learn?</a:t>
            </a:r>
          </a:p>
        </p:txBody>
      </p:sp>
    </p:spTree>
    <p:extLst>
      <p:ext uri="{BB962C8B-B14F-4D97-AF65-F5344CB8AC3E}">
        <p14:creationId xmlns:p14="http://schemas.microsoft.com/office/powerpoint/2010/main" val="1127462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97D9F2-7AF5-8B4D-9AF2-A5F2DA9C6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63145E-BB13-5B4D-8556-944BF6FBB09F}"/>
              </a:ext>
            </a:extLst>
          </p:cNvPr>
          <p:cNvSpPr txBox="1"/>
          <p:nvPr/>
        </p:nvSpPr>
        <p:spPr>
          <a:xfrm>
            <a:off x="403122" y="224691"/>
            <a:ext cx="79536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/>
              <a:t>QGP Properties:   What about deconfinement?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6B9BD76C-0226-D941-9FF1-CFEDBF52D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22" y="1060704"/>
            <a:ext cx="3024057" cy="5278355"/>
          </a:xfrm>
          <a:prstGeom prst="rect">
            <a:avLst/>
          </a:prstGeom>
        </p:spPr>
      </p:pic>
      <p:pic>
        <p:nvPicPr>
          <p:cNvPr id="9" name="Picture 8" descr="Chart&#10;&#10;Description automatically generated with medium confidence">
            <a:extLst>
              <a:ext uri="{FF2B5EF4-FFF2-40B4-BE49-F238E27FC236}">
                <a16:creationId xmlns:a16="http://schemas.microsoft.com/office/drawing/2014/main" id="{FDBD0610-B31D-9841-B8F5-5B385D162A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884" y="3011659"/>
            <a:ext cx="7797800" cy="3327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3A5A46-3F04-BA44-ADA8-7592B83C03F0}"/>
              </a:ext>
            </a:extLst>
          </p:cNvPr>
          <p:cNvSpPr txBox="1"/>
          <p:nvPr/>
        </p:nvSpPr>
        <p:spPr>
          <a:xfrm>
            <a:off x="4088199" y="1493520"/>
            <a:ext cx="72796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FFFF00"/>
                </a:solidFill>
              </a:rPr>
              <a:t>Quarkonia</a:t>
            </a:r>
            <a:r>
              <a:rPr lang="en-US" sz="2000" dirty="0">
                <a:solidFill>
                  <a:srgbClr val="FFFF00"/>
                </a:solidFill>
              </a:rPr>
              <a:t> probe a specific length scale of the medium.</a:t>
            </a:r>
          </a:p>
          <a:p>
            <a:pPr algn="ctr"/>
            <a:endParaRPr lang="en-US" sz="2000" dirty="0">
              <a:solidFill>
                <a:srgbClr val="FFFF00"/>
              </a:solidFill>
            </a:endParaRP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The Debye screening length is a fundamental parameter for plasmas</a:t>
            </a:r>
          </a:p>
        </p:txBody>
      </p:sp>
    </p:spTree>
    <p:extLst>
      <p:ext uri="{BB962C8B-B14F-4D97-AF65-F5344CB8AC3E}">
        <p14:creationId xmlns:p14="http://schemas.microsoft.com/office/powerpoint/2010/main" val="1876066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CC1CED-A8A8-E649-BAFC-DDC9ABAF4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25D630-E116-0649-A3D7-66F2CB05FF6C}"/>
              </a:ext>
            </a:extLst>
          </p:cNvPr>
          <p:cNvSpPr txBox="1"/>
          <p:nvPr/>
        </p:nvSpPr>
        <p:spPr>
          <a:xfrm>
            <a:off x="749672" y="278647"/>
            <a:ext cx="9788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/>
              <a:t>Is Upsilon suppression a definitive observation of deconfinement?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89D2A8-8EA7-164C-8EAB-BC37F96A3F61}"/>
              </a:ext>
            </a:extLst>
          </p:cNvPr>
          <p:cNvSpPr/>
          <p:nvPr/>
        </p:nvSpPr>
        <p:spPr>
          <a:xfrm>
            <a:off x="697644" y="4726208"/>
            <a:ext cx="71725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FF6699"/>
                </a:solidFill>
                <a:latin typeface="Open Sans" panose="020F0502020204030204" pitchFamily="34" charset="0"/>
              </a:rPr>
              <a:t>“Because the more excited states melt at lower temperatures, the sequential suppression is an excellent indicator of the temperature of the nuclear medium produced in </a:t>
            </a:r>
            <a:r>
              <a:rPr lang="en-US" i="1" dirty="0" err="1">
                <a:solidFill>
                  <a:srgbClr val="FF6699"/>
                </a:solidFill>
                <a:latin typeface="Open Sans" panose="020F0502020204030204" pitchFamily="34" charset="0"/>
              </a:rPr>
              <a:t>PbPb</a:t>
            </a:r>
            <a:r>
              <a:rPr lang="en-US" i="1" dirty="0">
                <a:solidFill>
                  <a:srgbClr val="FF6699"/>
                </a:solidFill>
                <a:latin typeface="Open Sans" panose="020F0502020204030204" pitchFamily="34" charset="0"/>
              </a:rPr>
              <a:t> collisions.”</a:t>
            </a:r>
            <a:endParaRPr lang="en-US" i="1" dirty="0">
              <a:solidFill>
                <a:srgbClr val="FF6699"/>
              </a:solidFill>
            </a:endParaRPr>
          </a:p>
        </p:txBody>
      </p:sp>
      <p:pic>
        <p:nvPicPr>
          <p:cNvPr id="7" name="Picture 6" descr="Graphical user interface, chart, diagram&#10;&#10;Description automatically generated">
            <a:extLst>
              <a:ext uri="{FF2B5EF4-FFF2-40B4-BE49-F238E27FC236}">
                <a16:creationId xmlns:a16="http://schemas.microsoft.com/office/drawing/2014/main" id="{E1554249-E444-DB42-878E-D717D4D29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909" y="1090575"/>
            <a:ext cx="6870880" cy="3486411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6B3B30C8-6122-3A4F-AF29-1790700F4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72" y="1110542"/>
            <a:ext cx="3456568" cy="346644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8E9525E-D1C1-6449-B737-7841D9EB40A3}"/>
              </a:ext>
            </a:extLst>
          </p:cNvPr>
          <p:cNvSpPr/>
          <p:nvPr/>
        </p:nvSpPr>
        <p:spPr>
          <a:xfrm>
            <a:off x="755214" y="4023360"/>
            <a:ext cx="347608" cy="40455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D31137-DB84-AF42-AD78-0F90298A5DCC}"/>
              </a:ext>
            </a:extLst>
          </p:cNvPr>
          <p:cNvSpPr txBox="1"/>
          <p:nvPr/>
        </p:nvSpPr>
        <p:spPr>
          <a:xfrm>
            <a:off x="1895303" y="5747458"/>
            <a:ext cx="97881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 am less interested in the temperature.</a:t>
            </a:r>
          </a:p>
          <a:p>
            <a:r>
              <a:rPr lang="en-US" sz="2000" dirty="0"/>
              <a:t>Indirect assessment:    T &gt; 2.5 T</a:t>
            </a:r>
            <a:r>
              <a:rPr lang="en-US" sz="2000" baseline="-25000" dirty="0"/>
              <a:t>c</a:t>
            </a:r>
            <a:r>
              <a:rPr lang="en-US" sz="2000" dirty="0"/>
              <a:t> and thus must be QGP</a:t>
            </a:r>
          </a:p>
          <a:p>
            <a:r>
              <a:rPr lang="en-US" sz="2000" dirty="0"/>
              <a:t>Direct assessment:       Melting tells us something fundamental about color screening in QGP</a:t>
            </a:r>
          </a:p>
        </p:txBody>
      </p:sp>
    </p:spTree>
    <p:extLst>
      <p:ext uri="{BB962C8B-B14F-4D97-AF65-F5344CB8AC3E}">
        <p14:creationId xmlns:p14="http://schemas.microsoft.com/office/powerpoint/2010/main" val="3672386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DE19E-F4C5-6B42-B85E-EE6A4A00D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E264FC-CBCE-2240-BBC6-C4D0E8885B4C}"/>
              </a:ext>
            </a:extLst>
          </p:cNvPr>
          <p:cNvSpPr txBox="1"/>
          <p:nvPr/>
        </p:nvSpPr>
        <p:spPr>
          <a:xfrm>
            <a:off x="375613" y="136525"/>
            <a:ext cx="1084721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RHIC Heavy Ion Program will be ending in the next 5 years </a:t>
            </a:r>
            <a:r>
              <a:rPr lang="en-US" sz="3200" i="1" dirty="0"/>
              <a:t>or so </a:t>
            </a:r>
            <a:r>
              <a:rPr lang="en-US" sz="3200" dirty="0"/>
              <a:t>to make way for the Electron Ion Collider…</a:t>
            </a:r>
          </a:p>
          <a:p>
            <a:pPr algn="ctr"/>
            <a:r>
              <a:rPr lang="en-US" dirty="0"/>
              <a:t> </a:t>
            </a:r>
          </a:p>
          <a:p>
            <a:pPr algn="ctr"/>
            <a:r>
              <a:rPr lang="en-US" sz="3200" b="1" dirty="0" err="1"/>
              <a:t>sPHENIX</a:t>
            </a:r>
            <a:r>
              <a:rPr lang="en-US" sz="3200" dirty="0"/>
              <a:t> and </a:t>
            </a:r>
            <a:r>
              <a:rPr lang="en-US" sz="3200" b="1" dirty="0"/>
              <a:t>STAR </a:t>
            </a:r>
            <a:r>
              <a:rPr lang="en-US" sz="3200" dirty="0"/>
              <a:t>(with forward upgrades) still ahead and </a:t>
            </a:r>
          </a:p>
          <a:p>
            <a:pPr algn="ctr"/>
            <a:r>
              <a:rPr lang="en-US" sz="3200" dirty="0"/>
              <a:t>longer term LHC Heavy Ion program into 2030s</a:t>
            </a:r>
          </a:p>
          <a:p>
            <a:pPr algn="ctr"/>
            <a:r>
              <a:rPr lang="en-US" dirty="0"/>
              <a:t> </a:t>
            </a:r>
          </a:p>
          <a:p>
            <a:pPr algn="ctr"/>
            <a:r>
              <a:rPr lang="en-US" sz="3200" dirty="0"/>
              <a:t>Good to take stock of what we have learned and </a:t>
            </a:r>
          </a:p>
          <a:p>
            <a:pPr algn="ctr"/>
            <a:r>
              <a:rPr lang="en-US" sz="3200" dirty="0"/>
              <a:t>what we have not learned… </a:t>
            </a:r>
          </a:p>
        </p:txBody>
      </p:sp>
      <p:pic>
        <p:nvPicPr>
          <p:cNvPr id="6" name="Picture 2" descr="High-speed camera captures a water jet&amp;#39;s splashy impact as it pierces a  droplet | MIT News | Massachusetts Institute of Technology">
            <a:extLst>
              <a:ext uri="{FF2B5EF4-FFF2-40B4-BE49-F238E27FC236}">
                <a16:creationId xmlns:a16="http://schemas.microsoft.com/office/drawing/2014/main" id="{FD0E00F2-75FD-A345-A66E-C18AC02777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14" t="50000" r="6349"/>
          <a:stretch/>
        </p:blipFill>
        <p:spPr bwMode="auto">
          <a:xfrm>
            <a:off x="9511862" y="3904314"/>
            <a:ext cx="2680138" cy="295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igh-speed camera captures a water jet&amp;#39;s splashy impact as it pierces a  droplet | MIT News | Massachusetts Institute of Technology">
            <a:extLst>
              <a:ext uri="{FF2B5EF4-FFF2-40B4-BE49-F238E27FC236}">
                <a16:creationId xmlns:a16="http://schemas.microsoft.com/office/drawing/2014/main" id="{442C4C01-E0A2-D44B-B41B-A77017EE44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" t="50000" r="69965"/>
          <a:stretch/>
        </p:blipFill>
        <p:spPr bwMode="auto">
          <a:xfrm>
            <a:off x="0" y="3904314"/>
            <a:ext cx="2472559" cy="295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igh-speed camera captures a water jet&amp;#39;s splashy impact as it pierces a  droplet | MIT News | Massachusetts Institute of Technology">
            <a:extLst>
              <a:ext uri="{FF2B5EF4-FFF2-40B4-BE49-F238E27FC236}">
                <a16:creationId xmlns:a16="http://schemas.microsoft.com/office/drawing/2014/main" id="{C3117525-720F-7F4C-B99A-E4A45057C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1" t="50000" r="41604"/>
          <a:stretch/>
        </p:blipFill>
        <p:spPr bwMode="auto">
          <a:xfrm>
            <a:off x="4700337" y="3904314"/>
            <a:ext cx="2197768" cy="295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0314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>
            <a:extLst>
              <a:ext uri="{FF2B5EF4-FFF2-40B4-BE49-F238E27FC236}">
                <a16:creationId xmlns:a16="http://schemas.microsoft.com/office/drawing/2014/main" id="{7D34306F-808E-EF43-8002-70754781C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893" y="34028"/>
            <a:ext cx="8564499" cy="677075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E9A76B-7C49-9847-82ED-3F29A0F3D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20</a:t>
            </a:fld>
            <a:endParaRPr lang="en-US"/>
          </a:p>
        </p:txBody>
      </p:sp>
      <p:pic>
        <p:nvPicPr>
          <p:cNvPr id="62" name="Picture 61" descr="super_anim3.gif">
            <a:extLst>
              <a:ext uri="{FF2B5EF4-FFF2-40B4-BE49-F238E27FC236}">
                <a16:creationId xmlns:a16="http://schemas.microsoft.com/office/drawing/2014/main" id="{74B4DD5B-30AC-C942-AB0B-EFFA9B844A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351261">
            <a:off x="3976285" y="1299939"/>
            <a:ext cx="3686472" cy="3508094"/>
          </a:xfrm>
          <a:prstGeom prst="rect">
            <a:avLst/>
          </a:prstGeom>
        </p:spPr>
      </p:pic>
      <p:pic>
        <p:nvPicPr>
          <p:cNvPr id="63" name="Picture 62" descr="super_anim3.gif">
            <a:extLst>
              <a:ext uri="{FF2B5EF4-FFF2-40B4-BE49-F238E27FC236}">
                <a16:creationId xmlns:a16="http://schemas.microsoft.com/office/drawing/2014/main" id="{5E7B6FE7-A913-C749-ACFC-B3CEC75BDA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4205456">
            <a:off x="3967449" y="1509379"/>
            <a:ext cx="3686472" cy="3508094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2B11FEF7-C9DA-AD40-A5B3-78691388563C}"/>
              </a:ext>
            </a:extLst>
          </p:cNvPr>
          <p:cNvSpPr txBox="1"/>
          <p:nvPr/>
        </p:nvSpPr>
        <p:spPr>
          <a:xfrm>
            <a:off x="3014446" y="-19425"/>
            <a:ext cx="61573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Jet Quenching Signature of QGP</a:t>
            </a:r>
          </a:p>
        </p:txBody>
      </p:sp>
    </p:spTree>
    <p:extLst>
      <p:ext uri="{BB962C8B-B14F-4D97-AF65-F5344CB8AC3E}">
        <p14:creationId xmlns:p14="http://schemas.microsoft.com/office/powerpoint/2010/main" val="41879068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65C7F6-217D-4443-94F7-84FB30340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EB19AA-4ED2-5A4C-9018-6AED028A4849}"/>
              </a:ext>
            </a:extLst>
          </p:cNvPr>
          <p:cNvSpPr txBox="1"/>
          <p:nvPr/>
        </p:nvSpPr>
        <p:spPr>
          <a:xfrm>
            <a:off x="372764" y="127992"/>
            <a:ext cx="85506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/>
              <a:t>Scales and quasiparticles probed by  jets</a:t>
            </a:r>
          </a:p>
        </p:txBody>
      </p:sp>
      <p:pic>
        <p:nvPicPr>
          <p:cNvPr id="6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EE63706E-8DF9-644E-A9B8-F5C9FB835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78" y="914734"/>
            <a:ext cx="3388896" cy="40577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850F01-D550-804C-BCFF-5CECC951C078}"/>
              </a:ext>
            </a:extLst>
          </p:cNvPr>
          <p:cNvSpPr txBox="1"/>
          <p:nvPr/>
        </p:nvSpPr>
        <p:spPr>
          <a:xfrm>
            <a:off x="1374268" y="133684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or Z Boson</a:t>
            </a:r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E5B3D895-D635-0246-9E79-F3E734A3E9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933" y="914734"/>
            <a:ext cx="4249487" cy="4049174"/>
          </a:xfrm>
          <a:prstGeom prst="rect">
            <a:avLst/>
          </a:prstGeom>
        </p:spPr>
      </p:pic>
      <p:pic>
        <p:nvPicPr>
          <p:cNvPr id="11" name="Picture 10" descr="Chart, surface chart&#10;&#10;Description automatically generated">
            <a:extLst>
              <a:ext uri="{FF2B5EF4-FFF2-40B4-BE49-F238E27FC236}">
                <a16:creationId xmlns:a16="http://schemas.microsoft.com/office/drawing/2014/main" id="{02A80660-E11C-DF43-A7C3-9944B3A9F3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425" y="2639497"/>
            <a:ext cx="3148264" cy="15790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75682B8-B97D-8544-880C-EA541349855B}"/>
              </a:ext>
            </a:extLst>
          </p:cNvPr>
          <p:cNvSpPr txBox="1"/>
          <p:nvPr/>
        </p:nvSpPr>
        <p:spPr>
          <a:xfrm>
            <a:off x="8448841" y="914734"/>
            <a:ext cx="359343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Jet yield suppressed at high  </a:t>
            </a:r>
            <a:r>
              <a:rPr lang="en-US" sz="2400" dirty="0" err="1"/>
              <a:t>p</a:t>
            </a:r>
            <a:r>
              <a:rPr lang="en-US" sz="2400" baseline="-25000" dirty="0" err="1"/>
              <a:t>T</a:t>
            </a:r>
            <a:r>
              <a:rPr lang="en-US" sz="2400" dirty="0"/>
              <a:t> (quenching) and</a:t>
            </a:r>
          </a:p>
          <a:p>
            <a:pPr algn="ctr"/>
            <a:r>
              <a:rPr lang="en-US" sz="2400" dirty="0">
                <a:solidFill>
                  <a:srgbClr val="00FF00"/>
                </a:solidFill>
              </a:rPr>
              <a:t>enhanced at </a:t>
            </a:r>
          </a:p>
          <a:p>
            <a:pPr algn="ctr"/>
            <a:r>
              <a:rPr lang="en-US" sz="2400" dirty="0">
                <a:solidFill>
                  <a:srgbClr val="00FF00"/>
                </a:solidFill>
              </a:rPr>
              <a:t>low </a:t>
            </a:r>
            <a:r>
              <a:rPr lang="en-US" sz="2400" dirty="0" err="1">
                <a:solidFill>
                  <a:srgbClr val="00FF00"/>
                </a:solidFill>
              </a:rPr>
              <a:t>p</a:t>
            </a:r>
            <a:r>
              <a:rPr lang="en-US" sz="2400" baseline="-25000" dirty="0" err="1">
                <a:solidFill>
                  <a:srgbClr val="00FF00"/>
                </a:solidFill>
              </a:rPr>
              <a:t>T</a:t>
            </a:r>
            <a:r>
              <a:rPr lang="en-US" sz="2400" dirty="0">
                <a:solidFill>
                  <a:srgbClr val="00FF00"/>
                </a:solidFill>
              </a:rPr>
              <a:t> (medium response)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Does not necessarily mean color charges are deconfined and rather the coupling strength as a  function of scale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4125BA-884F-B44B-A77B-AD657047A2F0}"/>
              </a:ext>
            </a:extLst>
          </p:cNvPr>
          <p:cNvSpPr/>
          <p:nvPr/>
        </p:nvSpPr>
        <p:spPr>
          <a:xfrm>
            <a:off x="8208211" y="3957053"/>
            <a:ext cx="74862" cy="26144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7913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F071B8-1BCF-42F9-AD25-99BB83FC655D}"/>
              </a:ext>
            </a:extLst>
          </p:cNvPr>
          <p:cNvSpPr txBox="1"/>
          <p:nvPr/>
        </p:nvSpPr>
        <p:spPr>
          <a:xfrm>
            <a:off x="1502465" y="352476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sPHENIX</a:t>
            </a:r>
            <a:r>
              <a:rPr lang="en-US" sz="2800" dirty="0"/>
              <a:t> will measure jets and heavy quark probes with precision complementing LHC measurements</a:t>
            </a:r>
          </a:p>
          <a:p>
            <a:pPr algn="ctr"/>
            <a:r>
              <a:rPr lang="en-US" sz="1400" dirty="0"/>
              <a:t> </a:t>
            </a:r>
          </a:p>
          <a:p>
            <a:pPr algn="ctr"/>
            <a:r>
              <a:rPr lang="en-US" sz="2800" dirty="0"/>
              <a:t>Initial hard scatterings act as a microscope on the QGP with varying resolution scale</a:t>
            </a:r>
          </a:p>
        </p:txBody>
      </p:sp>
      <p:grpSp>
        <p:nvGrpSpPr>
          <p:cNvPr id="85" name="Group 6">
            <a:extLst>
              <a:ext uri="{FF2B5EF4-FFF2-40B4-BE49-F238E27FC236}">
                <a16:creationId xmlns:a16="http://schemas.microsoft.com/office/drawing/2014/main" id="{4ED5A663-6F8D-478D-A3DF-F5CD8C384DD9}"/>
              </a:ext>
            </a:extLst>
          </p:cNvPr>
          <p:cNvGrpSpPr/>
          <p:nvPr/>
        </p:nvGrpSpPr>
        <p:grpSpPr>
          <a:xfrm>
            <a:off x="1654865" y="2514395"/>
            <a:ext cx="5257800" cy="3751385"/>
            <a:chOff x="76200" y="76200"/>
            <a:chExt cx="5257800" cy="3751385"/>
          </a:xfrm>
        </p:grpSpPr>
        <p:pic>
          <p:nvPicPr>
            <p:cNvPr id="88" name="Picture 2">
              <a:extLst>
                <a:ext uri="{FF2B5EF4-FFF2-40B4-BE49-F238E27FC236}">
                  <a16:creationId xmlns:a16="http://schemas.microsoft.com/office/drawing/2014/main" id="{CB872143-85B5-4127-A5F0-72AE814012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 l="1757" t="20833" r="44949" b="12500"/>
            <a:stretch>
              <a:fillRect/>
            </a:stretch>
          </p:blipFill>
          <p:spPr bwMode="auto">
            <a:xfrm>
              <a:off x="76200" y="76200"/>
              <a:ext cx="5257800" cy="3751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82C973F2-50D5-443C-826E-D04575CE5E93}"/>
                </a:ext>
              </a:extLst>
            </p:cNvPr>
            <p:cNvSpPr txBox="1"/>
            <p:nvPr/>
          </p:nvSpPr>
          <p:spPr>
            <a:xfrm>
              <a:off x="626538" y="152400"/>
              <a:ext cx="1675843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RHIC Jet Probes</a:t>
              </a:r>
            </a:p>
            <a:p>
              <a:r>
                <a:rPr lang="en-US" b="1" dirty="0">
                  <a:solidFill>
                    <a:srgbClr val="0070C0"/>
                  </a:solidFill>
                </a:rPr>
                <a:t>LHC Jet Probes</a:t>
              </a:r>
            </a:p>
            <a:p>
              <a:r>
                <a:rPr lang="en-US" sz="1600" b="1" dirty="0"/>
                <a:t>QGP Influence</a:t>
              </a:r>
            </a:p>
          </p:txBody>
        </p:sp>
      </p:grpSp>
      <p:grpSp>
        <p:nvGrpSpPr>
          <p:cNvPr id="90" name="Group 34">
            <a:extLst>
              <a:ext uri="{FF2B5EF4-FFF2-40B4-BE49-F238E27FC236}">
                <a16:creationId xmlns:a16="http://schemas.microsoft.com/office/drawing/2014/main" id="{70101F33-C25F-475D-AB24-E176B209CAF8}"/>
              </a:ext>
            </a:extLst>
          </p:cNvPr>
          <p:cNvGrpSpPr/>
          <p:nvPr/>
        </p:nvGrpSpPr>
        <p:grpSpPr>
          <a:xfrm>
            <a:off x="3788465" y="4250802"/>
            <a:ext cx="1525478" cy="1540192"/>
            <a:chOff x="8610600" y="0"/>
            <a:chExt cx="2514600" cy="2514600"/>
          </a:xfrm>
        </p:grpSpPr>
        <p:pic>
          <p:nvPicPr>
            <p:cNvPr id="91" name="Picture 8" descr="http://2.bp.blogspot.com/-AsDLiRVS1Fg/ULq_Zx7XKWI/AAAAAAAAAM0/iaGSiLlnKmU/s1600/magnifying%2Bglass.jpg">
              <a:extLst>
                <a:ext uri="{FF2B5EF4-FFF2-40B4-BE49-F238E27FC236}">
                  <a16:creationId xmlns:a16="http://schemas.microsoft.com/office/drawing/2014/main" id="{73374FC4-A9B1-49E5-9F34-82726553A3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10600" y="0"/>
              <a:ext cx="2514600" cy="2514600"/>
            </a:xfrm>
            <a:prstGeom prst="rect">
              <a:avLst/>
            </a:prstGeom>
            <a:noFill/>
          </p:spPr>
        </p:pic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D8FF4388-AD07-4412-B328-2D8A9FB3B699}"/>
                </a:ext>
              </a:extLst>
            </p:cNvPr>
            <p:cNvSpPr/>
            <p:nvPr/>
          </p:nvSpPr>
          <p:spPr>
            <a:xfrm>
              <a:off x="8839200" y="228600"/>
              <a:ext cx="1219200" cy="12192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pic>
          <p:nvPicPr>
            <p:cNvPr id="93" name="Picture 3">
              <a:extLst>
                <a:ext uri="{FF2B5EF4-FFF2-40B4-BE49-F238E27FC236}">
                  <a16:creationId xmlns:a16="http://schemas.microsoft.com/office/drawing/2014/main" id="{AF73421F-40AD-492F-86F6-6C9F10C1F8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52792"/>
            <a:stretch>
              <a:fillRect/>
            </a:stretch>
          </p:blipFill>
          <p:spPr bwMode="auto">
            <a:xfrm>
              <a:off x="8773090" y="275252"/>
              <a:ext cx="1093592" cy="982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4" name="Picture 8" descr="http://2.bp.blogspot.com/-AsDLiRVS1Fg/ULq_Zx7XKWI/AAAAAAAAAM0/iaGSiLlnKmU/s1600/magnifying%2Bglass.jpg">
            <a:extLst>
              <a:ext uri="{FF2B5EF4-FFF2-40B4-BE49-F238E27FC236}">
                <a16:creationId xmlns:a16="http://schemas.microsoft.com/office/drawing/2014/main" id="{679E52B6-0F24-4B66-9B78-B3CE39DD4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63387" y="2514394"/>
            <a:ext cx="1525478" cy="1540192"/>
          </a:xfrm>
          <a:prstGeom prst="rect">
            <a:avLst/>
          </a:prstGeom>
          <a:noFill/>
        </p:spPr>
      </p:pic>
      <p:sp>
        <p:nvSpPr>
          <p:cNvPr id="95" name="Oval 94">
            <a:extLst>
              <a:ext uri="{FF2B5EF4-FFF2-40B4-BE49-F238E27FC236}">
                <a16:creationId xmlns:a16="http://schemas.microsoft.com/office/drawing/2014/main" id="{1FC89F41-04AC-4814-A872-B970A6A06D06}"/>
              </a:ext>
            </a:extLst>
          </p:cNvPr>
          <p:cNvSpPr/>
          <p:nvPr/>
        </p:nvSpPr>
        <p:spPr>
          <a:xfrm>
            <a:off x="5602067" y="2654411"/>
            <a:ext cx="739626" cy="746760"/>
          </a:xfrm>
          <a:prstGeom prst="ellipse">
            <a:avLst/>
          </a:prstGeom>
          <a:solidFill>
            <a:srgbClr val="16DB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pic>
        <p:nvPicPr>
          <p:cNvPr id="96" name="Picture 2">
            <a:extLst>
              <a:ext uri="{FF2B5EF4-FFF2-40B4-BE49-F238E27FC236}">
                <a16:creationId xmlns:a16="http://schemas.microsoft.com/office/drawing/2014/main" id="{63404A5A-C9D2-4A70-A866-3EE47340B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5736"/>
          <a:stretch>
            <a:fillRect/>
          </a:stretch>
        </p:blipFill>
        <p:spPr bwMode="auto">
          <a:xfrm>
            <a:off x="5617265" y="2666794"/>
            <a:ext cx="593356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" name="Picture 2" descr="http://www.bnl.gov/bnlweb/pubaf/pr/photos/2010%5C02%5Ccollisions-300.jpg">
            <a:extLst>
              <a:ext uri="{FF2B5EF4-FFF2-40B4-BE49-F238E27FC236}">
                <a16:creationId xmlns:a16="http://schemas.microsoft.com/office/drawing/2014/main" id="{0F9BE101-6CEB-473B-ADDC-9960DCEA5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38074" t="67164" r="34236" b="7463"/>
          <a:stretch>
            <a:fillRect/>
          </a:stretch>
        </p:blipFill>
        <p:spPr bwMode="auto">
          <a:xfrm>
            <a:off x="6988865" y="2523883"/>
            <a:ext cx="3657600" cy="3276600"/>
          </a:xfrm>
          <a:prstGeom prst="rect">
            <a:avLst/>
          </a:prstGeom>
          <a:noFill/>
        </p:spPr>
      </p:pic>
      <p:sp>
        <p:nvSpPr>
          <p:cNvPr id="98" name="Rectangle 97">
            <a:extLst>
              <a:ext uri="{FF2B5EF4-FFF2-40B4-BE49-F238E27FC236}">
                <a16:creationId xmlns:a16="http://schemas.microsoft.com/office/drawing/2014/main" id="{1BCD991E-FAFF-475B-9BA2-70A8ED3F5D39}"/>
              </a:ext>
            </a:extLst>
          </p:cNvPr>
          <p:cNvSpPr/>
          <p:nvPr/>
        </p:nvSpPr>
        <p:spPr>
          <a:xfrm rot="10800000">
            <a:off x="6988865" y="3550653"/>
            <a:ext cx="3657600" cy="2699531"/>
          </a:xfrm>
          <a:prstGeom prst="rect">
            <a:avLst/>
          </a:prstGeom>
          <a:gradFill>
            <a:gsLst>
              <a:gs pos="23000">
                <a:srgbClr val="000082">
                  <a:alpha val="6000"/>
                </a:srgbClr>
              </a:gs>
              <a:gs pos="32000">
                <a:srgbClr val="66008F"/>
              </a:gs>
              <a:gs pos="88000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Freeform 27">
            <a:extLst>
              <a:ext uri="{FF2B5EF4-FFF2-40B4-BE49-F238E27FC236}">
                <a16:creationId xmlns:a16="http://schemas.microsoft.com/office/drawing/2014/main" id="{BFCBD059-143A-4B82-B6E6-DDA34AE7D1E0}"/>
              </a:ext>
            </a:extLst>
          </p:cNvPr>
          <p:cNvSpPr/>
          <p:nvPr/>
        </p:nvSpPr>
        <p:spPr>
          <a:xfrm>
            <a:off x="6988865" y="5138948"/>
            <a:ext cx="3591098" cy="541062"/>
          </a:xfrm>
          <a:custGeom>
            <a:avLst/>
            <a:gdLst>
              <a:gd name="connsiteX0" fmla="*/ 0 w 4506686"/>
              <a:gd name="connsiteY0" fmla="*/ 65314 h 1045029"/>
              <a:gd name="connsiteX1" fmla="*/ 39189 w 4506686"/>
              <a:gd name="connsiteY1" fmla="*/ 52252 h 1045029"/>
              <a:gd name="connsiteX2" fmla="*/ 78377 w 4506686"/>
              <a:gd name="connsiteY2" fmla="*/ 26126 h 1045029"/>
              <a:gd name="connsiteX3" fmla="*/ 365760 w 4506686"/>
              <a:gd name="connsiteY3" fmla="*/ 13063 h 1045029"/>
              <a:gd name="connsiteX4" fmla="*/ 483326 w 4506686"/>
              <a:gd name="connsiteY4" fmla="*/ 0 h 1045029"/>
              <a:gd name="connsiteX5" fmla="*/ 627017 w 4506686"/>
              <a:gd name="connsiteY5" fmla="*/ 26126 h 1045029"/>
              <a:gd name="connsiteX6" fmla="*/ 666206 w 4506686"/>
              <a:gd name="connsiteY6" fmla="*/ 39189 h 1045029"/>
              <a:gd name="connsiteX7" fmla="*/ 757646 w 4506686"/>
              <a:gd name="connsiteY7" fmla="*/ 52252 h 1045029"/>
              <a:gd name="connsiteX8" fmla="*/ 796834 w 4506686"/>
              <a:gd name="connsiteY8" fmla="*/ 65314 h 1045029"/>
              <a:gd name="connsiteX9" fmla="*/ 875212 w 4506686"/>
              <a:gd name="connsiteY9" fmla="*/ 104503 h 1045029"/>
              <a:gd name="connsiteX10" fmla="*/ 992777 w 4506686"/>
              <a:gd name="connsiteY10" fmla="*/ 182880 h 1045029"/>
              <a:gd name="connsiteX11" fmla="*/ 1031966 w 4506686"/>
              <a:gd name="connsiteY11" fmla="*/ 209006 h 1045029"/>
              <a:gd name="connsiteX12" fmla="*/ 1071154 w 4506686"/>
              <a:gd name="connsiteY12" fmla="*/ 235132 h 1045029"/>
              <a:gd name="connsiteX13" fmla="*/ 1084217 w 4506686"/>
              <a:gd name="connsiteY13" fmla="*/ 274320 h 1045029"/>
              <a:gd name="connsiteX14" fmla="*/ 1123406 w 4506686"/>
              <a:gd name="connsiteY14" fmla="*/ 287383 h 1045029"/>
              <a:gd name="connsiteX15" fmla="*/ 1162594 w 4506686"/>
              <a:gd name="connsiteY15" fmla="*/ 313509 h 1045029"/>
              <a:gd name="connsiteX16" fmla="*/ 1201783 w 4506686"/>
              <a:gd name="connsiteY16" fmla="*/ 352697 h 1045029"/>
              <a:gd name="connsiteX17" fmla="*/ 1397726 w 4506686"/>
              <a:gd name="connsiteY17" fmla="*/ 391886 h 1045029"/>
              <a:gd name="connsiteX18" fmla="*/ 1476103 w 4506686"/>
              <a:gd name="connsiteY18" fmla="*/ 418012 h 1045029"/>
              <a:gd name="connsiteX19" fmla="*/ 1528354 w 4506686"/>
              <a:gd name="connsiteY19" fmla="*/ 496389 h 1045029"/>
              <a:gd name="connsiteX20" fmla="*/ 1606732 w 4506686"/>
              <a:gd name="connsiteY20" fmla="*/ 522514 h 1045029"/>
              <a:gd name="connsiteX21" fmla="*/ 1645920 w 4506686"/>
              <a:gd name="connsiteY21" fmla="*/ 548640 h 1045029"/>
              <a:gd name="connsiteX22" fmla="*/ 1672046 w 4506686"/>
              <a:gd name="connsiteY22" fmla="*/ 587829 h 1045029"/>
              <a:gd name="connsiteX23" fmla="*/ 1711234 w 4506686"/>
              <a:gd name="connsiteY23" fmla="*/ 600892 h 1045029"/>
              <a:gd name="connsiteX24" fmla="*/ 1750423 w 4506686"/>
              <a:gd name="connsiteY24" fmla="*/ 627017 h 1045029"/>
              <a:gd name="connsiteX25" fmla="*/ 1907177 w 4506686"/>
              <a:gd name="connsiteY25" fmla="*/ 653143 h 1045029"/>
              <a:gd name="connsiteX26" fmla="*/ 1946366 w 4506686"/>
              <a:gd name="connsiteY26" fmla="*/ 692332 h 1045029"/>
              <a:gd name="connsiteX27" fmla="*/ 2103120 w 4506686"/>
              <a:gd name="connsiteY27" fmla="*/ 731520 h 1045029"/>
              <a:gd name="connsiteX28" fmla="*/ 2168434 w 4506686"/>
              <a:gd name="connsiteY28" fmla="*/ 744583 h 1045029"/>
              <a:gd name="connsiteX29" fmla="*/ 2286000 w 4506686"/>
              <a:gd name="connsiteY29" fmla="*/ 731520 h 1045029"/>
              <a:gd name="connsiteX30" fmla="*/ 2416629 w 4506686"/>
              <a:gd name="connsiteY30" fmla="*/ 718457 h 1045029"/>
              <a:gd name="connsiteX31" fmla="*/ 2455817 w 4506686"/>
              <a:gd name="connsiteY31" fmla="*/ 705394 h 1045029"/>
              <a:gd name="connsiteX32" fmla="*/ 2586446 w 4506686"/>
              <a:gd name="connsiteY32" fmla="*/ 692332 h 1045029"/>
              <a:gd name="connsiteX33" fmla="*/ 2704012 w 4506686"/>
              <a:gd name="connsiteY33" fmla="*/ 679269 h 1045029"/>
              <a:gd name="connsiteX34" fmla="*/ 2795452 w 4506686"/>
              <a:gd name="connsiteY34" fmla="*/ 653143 h 1045029"/>
              <a:gd name="connsiteX35" fmla="*/ 2834640 w 4506686"/>
              <a:gd name="connsiteY35" fmla="*/ 613954 h 1045029"/>
              <a:gd name="connsiteX36" fmla="*/ 2899954 w 4506686"/>
              <a:gd name="connsiteY36" fmla="*/ 600892 h 1045029"/>
              <a:gd name="connsiteX37" fmla="*/ 2952206 w 4506686"/>
              <a:gd name="connsiteY37" fmla="*/ 587829 h 1045029"/>
              <a:gd name="connsiteX38" fmla="*/ 2991394 w 4506686"/>
              <a:gd name="connsiteY38" fmla="*/ 574766 h 1045029"/>
              <a:gd name="connsiteX39" fmla="*/ 3069772 w 4506686"/>
              <a:gd name="connsiteY39" fmla="*/ 561703 h 1045029"/>
              <a:gd name="connsiteX40" fmla="*/ 3226526 w 4506686"/>
              <a:gd name="connsiteY40" fmla="*/ 535577 h 1045029"/>
              <a:gd name="connsiteX41" fmla="*/ 3370217 w 4506686"/>
              <a:gd name="connsiteY41" fmla="*/ 548640 h 1045029"/>
              <a:gd name="connsiteX42" fmla="*/ 3448594 w 4506686"/>
              <a:gd name="connsiteY42" fmla="*/ 587829 h 1045029"/>
              <a:gd name="connsiteX43" fmla="*/ 3526972 w 4506686"/>
              <a:gd name="connsiteY43" fmla="*/ 627017 h 1045029"/>
              <a:gd name="connsiteX44" fmla="*/ 3605349 w 4506686"/>
              <a:gd name="connsiteY44" fmla="*/ 666206 h 1045029"/>
              <a:gd name="connsiteX45" fmla="*/ 3644537 w 4506686"/>
              <a:gd name="connsiteY45" fmla="*/ 692332 h 1045029"/>
              <a:gd name="connsiteX46" fmla="*/ 3722914 w 4506686"/>
              <a:gd name="connsiteY46" fmla="*/ 718457 h 1045029"/>
              <a:gd name="connsiteX47" fmla="*/ 3801292 w 4506686"/>
              <a:gd name="connsiteY47" fmla="*/ 757646 h 1045029"/>
              <a:gd name="connsiteX48" fmla="*/ 3840480 w 4506686"/>
              <a:gd name="connsiteY48" fmla="*/ 783772 h 1045029"/>
              <a:gd name="connsiteX49" fmla="*/ 3918857 w 4506686"/>
              <a:gd name="connsiteY49" fmla="*/ 809897 h 1045029"/>
              <a:gd name="connsiteX50" fmla="*/ 4036423 w 4506686"/>
              <a:gd name="connsiteY50" fmla="*/ 862149 h 1045029"/>
              <a:gd name="connsiteX51" fmla="*/ 4075612 w 4506686"/>
              <a:gd name="connsiteY51" fmla="*/ 875212 h 1045029"/>
              <a:gd name="connsiteX52" fmla="*/ 4114800 w 4506686"/>
              <a:gd name="connsiteY52" fmla="*/ 888274 h 1045029"/>
              <a:gd name="connsiteX53" fmla="*/ 4153989 w 4506686"/>
              <a:gd name="connsiteY53" fmla="*/ 914400 h 1045029"/>
              <a:gd name="connsiteX54" fmla="*/ 4245429 w 4506686"/>
              <a:gd name="connsiteY54" fmla="*/ 940526 h 1045029"/>
              <a:gd name="connsiteX55" fmla="*/ 4323806 w 4506686"/>
              <a:gd name="connsiteY55" fmla="*/ 966652 h 1045029"/>
              <a:gd name="connsiteX56" fmla="*/ 4362994 w 4506686"/>
              <a:gd name="connsiteY56" fmla="*/ 979714 h 1045029"/>
              <a:gd name="connsiteX57" fmla="*/ 4441372 w 4506686"/>
              <a:gd name="connsiteY57" fmla="*/ 992777 h 1045029"/>
              <a:gd name="connsiteX58" fmla="*/ 4506686 w 4506686"/>
              <a:gd name="connsiteY58" fmla="*/ 1045029 h 1045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4506686" h="1045029">
                <a:moveTo>
                  <a:pt x="0" y="65314"/>
                </a:moveTo>
                <a:cubicBezTo>
                  <a:pt x="13063" y="60960"/>
                  <a:pt x="26873" y="58410"/>
                  <a:pt x="39189" y="52252"/>
                </a:cubicBezTo>
                <a:cubicBezTo>
                  <a:pt x="53231" y="45231"/>
                  <a:pt x="62789" y="27997"/>
                  <a:pt x="78377" y="26126"/>
                </a:cubicBezTo>
                <a:cubicBezTo>
                  <a:pt x="173587" y="14701"/>
                  <a:pt x="269966" y="17417"/>
                  <a:pt x="365760" y="13063"/>
                </a:cubicBezTo>
                <a:cubicBezTo>
                  <a:pt x="404949" y="8709"/>
                  <a:pt x="443896" y="0"/>
                  <a:pt x="483326" y="0"/>
                </a:cubicBezTo>
                <a:cubicBezTo>
                  <a:pt x="520329" y="0"/>
                  <a:pt x="587001" y="14693"/>
                  <a:pt x="627017" y="26126"/>
                </a:cubicBezTo>
                <a:cubicBezTo>
                  <a:pt x="640257" y="29909"/>
                  <a:pt x="652704" y="36489"/>
                  <a:pt x="666206" y="39189"/>
                </a:cubicBezTo>
                <a:cubicBezTo>
                  <a:pt x="696398" y="45227"/>
                  <a:pt x="727166" y="47898"/>
                  <a:pt x="757646" y="52252"/>
                </a:cubicBezTo>
                <a:cubicBezTo>
                  <a:pt x="770709" y="56606"/>
                  <a:pt x="784518" y="59156"/>
                  <a:pt x="796834" y="65314"/>
                </a:cubicBezTo>
                <a:cubicBezTo>
                  <a:pt x="898130" y="115961"/>
                  <a:pt x="776706" y="71668"/>
                  <a:pt x="875212" y="104503"/>
                </a:cubicBezTo>
                <a:lnTo>
                  <a:pt x="992777" y="182880"/>
                </a:lnTo>
                <a:lnTo>
                  <a:pt x="1031966" y="209006"/>
                </a:lnTo>
                <a:lnTo>
                  <a:pt x="1071154" y="235132"/>
                </a:lnTo>
                <a:cubicBezTo>
                  <a:pt x="1075508" y="248195"/>
                  <a:pt x="1074481" y="264584"/>
                  <a:pt x="1084217" y="274320"/>
                </a:cubicBezTo>
                <a:cubicBezTo>
                  <a:pt x="1093954" y="284056"/>
                  <a:pt x="1111090" y="281225"/>
                  <a:pt x="1123406" y="287383"/>
                </a:cubicBezTo>
                <a:cubicBezTo>
                  <a:pt x="1137448" y="294404"/>
                  <a:pt x="1150533" y="303458"/>
                  <a:pt x="1162594" y="313509"/>
                </a:cubicBezTo>
                <a:cubicBezTo>
                  <a:pt x="1176786" y="325336"/>
                  <a:pt x="1185634" y="343725"/>
                  <a:pt x="1201783" y="352697"/>
                </a:cubicBezTo>
                <a:cubicBezTo>
                  <a:pt x="1259676" y="384860"/>
                  <a:pt x="1335676" y="384991"/>
                  <a:pt x="1397726" y="391886"/>
                </a:cubicBezTo>
                <a:cubicBezTo>
                  <a:pt x="1423852" y="400595"/>
                  <a:pt x="1460827" y="395098"/>
                  <a:pt x="1476103" y="418012"/>
                </a:cubicBezTo>
                <a:cubicBezTo>
                  <a:pt x="1493520" y="444138"/>
                  <a:pt x="1498566" y="486460"/>
                  <a:pt x="1528354" y="496389"/>
                </a:cubicBezTo>
                <a:lnTo>
                  <a:pt x="1606732" y="522514"/>
                </a:lnTo>
                <a:cubicBezTo>
                  <a:pt x="1619795" y="531223"/>
                  <a:pt x="1634819" y="537539"/>
                  <a:pt x="1645920" y="548640"/>
                </a:cubicBezTo>
                <a:cubicBezTo>
                  <a:pt x="1657021" y="559742"/>
                  <a:pt x="1659787" y="578021"/>
                  <a:pt x="1672046" y="587829"/>
                </a:cubicBezTo>
                <a:cubicBezTo>
                  <a:pt x="1682798" y="596431"/>
                  <a:pt x="1698918" y="594734"/>
                  <a:pt x="1711234" y="600892"/>
                </a:cubicBezTo>
                <a:cubicBezTo>
                  <a:pt x="1725276" y="607913"/>
                  <a:pt x="1736381" y="619996"/>
                  <a:pt x="1750423" y="627017"/>
                </a:cubicBezTo>
                <a:cubicBezTo>
                  <a:pt x="1794193" y="648901"/>
                  <a:pt x="1869922" y="649003"/>
                  <a:pt x="1907177" y="653143"/>
                </a:cubicBezTo>
                <a:cubicBezTo>
                  <a:pt x="1920240" y="666206"/>
                  <a:pt x="1930217" y="683360"/>
                  <a:pt x="1946366" y="692332"/>
                </a:cubicBezTo>
                <a:cubicBezTo>
                  <a:pt x="1992774" y="718114"/>
                  <a:pt x="2052493" y="722315"/>
                  <a:pt x="2103120" y="731520"/>
                </a:cubicBezTo>
                <a:cubicBezTo>
                  <a:pt x="2124964" y="735492"/>
                  <a:pt x="2146663" y="740229"/>
                  <a:pt x="2168434" y="744583"/>
                </a:cubicBezTo>
                <a:lnTo>
                  <a:pt x="2286000" y="731520"/>
                </a:lnTo>
                <a:cubicBezTo>
                  <a:pt x="2329520" y="726939"/>
                  <a:pt x="2373378" y="725111"/>
                  <a:pt x="2416629" y="718457"/>
                </a:cubicBezTo>
                <a:cubicBezTo>
                  <a:pt x="2430238" y="716363"/>
                  <a:pt x="2442208" y="707488"/>
                  <a:pt x="2455817" y="705394"/>
                </a:cubicBezTo>
                <a:cubicBezTo>
                  <a:pt x="2499068" y="698740"/>
                  <a:pt x="2542926" y="696913"/>
                  <a:pt x="2586446" y="692332"/>
                </a:cubicBezTo>
                <a:lnTo>
                  <a:pt x="2704012" y="679269"/>
                </a:lnTo>
                <a:cubicBezTo>
                  <a:pt x="2710979" y="677527"/>
                  <a:pt x="2784209" y="660639"/>
                  <a:pt x="2795452" y="653143"/>
                </a:cubicBezTo>
                <a:cubicBezTo>
                  <a:pt x="2810823" y="642896"/>
                  <a:pt x="2818117" y="622216"/>
                  <a:pt x="2834640" y="613954"/>
                </a:cubicBezTo>
                <a:cubicBezTo>
                  <a:pt x="2854498" y="604025"/>
                  <a:pt x="2878280" y="605708"/>
                  <a:pt x="2899954" y="600892"/>
                </a:cubicBezTo>
                <a:cubicBezTo>
                  <a:pt x="2917480" y="596997"/>
                  <a:pt x="2934943" y="592761"/>
                  <a:pt x="2952206" y="587829"/>
                </a:cubicBezTo>
                <a:cubicBezTo>
                  <a:pt x="2965445" y="584046"/>
                  <a:pt x="2977953" y="577753"/>
                  <a:pt x="2991394" y="574766"/>
                </a:cubicBezTo>
                <a:cubicBezTo>
                  <a:pt x="3017250" y="569020"/>
                  <a:pt x="3043646" y="566057"/>
                  <a:pt x="3069772" y="561703"/>
                </a:cubicBezTo>
                <a:cubicBezTo>
                  <a:pt x="3131089" y="541264"/>
                  <a:pt x="3139025" y="535577"/>
                  <a:pt x="3226526" y="535577"/>
                </a:cubicBezTo>
                <a:cubicBezTo>
                  <a:pt x="3274621" y="535577"/>
                  <a:pt x="3322320" y="544286"/>
                  <a:pt x="3370217" y="548640"/>
                </a:cubicBezTo>
                <a:cubicBezTo>
                  <a:pt x="3482519" y="623508"/>
                  <a:pt x="3340437" y="533751"/>
                  <a:pt x="3448594" y="587829"/>
                </a:cubicBezTo>
                <a:cubicBezTo>
                  <a:pt x="3549882" y="638473"/>
                  <a:pt x="3428472" y="594184"/>
                  <a:pt x="3526972" y="627017"/>
                </a:cubicBezTo>
                <a:cubicBezTo>
                  <a:pt x="3639278" y="701890"/>
                  <a:pt x="3497185" y="612123"/>
                  <a:pt x="3605349" y="666206"/>
                </a:cubicBezTo>
                <a:cubicBezTo>
                  <a:pt x="3619391" y="673227"/>
                  <a:pt x="3630191" y="685956"/>
                  <a:pt x="3644537" y="692332"/>
                </a:cubicBezTo>
                <a:cubicBezTo>
                  <a:pt x="3669702" y="703517"/>
                  <a:pt x="3700000" y="703181"/>
                  <a:pt x="3722914" y="718457"/>
                </a:cubicBezTo>
                <a:cubicBezTo>
                  <a:pt x="3773560" y="752221"/>
                  <a:pt x="3747209" y="739618"/>
                  <a:pt x="3801292" y="757646"/>
                </a:cubicBezTo>
                <a:cubicBezTo>
                  <a:pt x="3814355" y="766355"/>
                  <a:pt x="3826134" y="777396"/>
                  <a:pt x="3840480" y="783772"/>
                </a:cubicBezTo>
                <a:cubicBezTo>
                  <a:pt x="3865645" y="794957"/>
                  <a:pt x="3895943" y="794621"/>
                  <a:pt x="3918857" y="809897"/>
                </a:cubicBezTo>
                <a:cubicBezTo>
                  <a:pt x="3980960" y="851299"/>
                  <a:pt x="3943152" y="831059"/>
                  <a:pt x="4036423" y="862149"/>
                </a:cubicBezTo>
                <a:lnTo>
                  <a:pt x="4075612" y="875212"/>
                </a:lnTo>
                <a:lnTo>
                  <a:pt x="4114800" y="888274"/>
                </a:lnTo>
                <a:cubicBezTo>
                  <a:pt x="4127863" y="896983"/>
                  <a:pt x="4139947" y="907379"/>
                  <a:pt x="4153989" y="914400"/>
                </a:cubicBezTo>
                <a:cubicBezTo>
                  <a:pt x="4175941" y="925376"/>
                  <a:pt x="4224500" y="934247"/>
                  <a:pt x="4245429" y="940526"/>
                </a:cubicBezTo>
                <a:cubicBezTo>
                  <a:pt x="4271806" y="948439"/>
                  <a:pt x="4297680" y="957944"/>
                  <a:pt x="4323806" y="966652"/>
                </a:cubicBezTo>
                <a:cubicBezTo>
                  <a:pt x="4336869" y="971006"/>
                  <a:pt x="4349412" y="977450"/>
                  <a:pt x="4362994" y="979714"/>
                </a:cubicBezTo>
                <a:lnTo>
                  <a:pt x="4441372" y="992777"/>
                </a:lnTo>
                <a:cubicBezTo>
                  <a:pt x="4490807" y="1025735"/>
                  <a:pt x="4469459" y="1007802"/>
                  <a:pt x="4506686" y="1045029"/>
                </a:cubicBezTo>
              </a:path>
            </a:pathLst>
          </a:custGeom>
          <a:ln w="57150">
            <a:solidFill>
              <a:srgbClr val="FF66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Freeform 28">
            <a:extLst>
              <a:ext uri="{FF2B5EF4-FFF2-40B4-BE49-F238E27FC236}">
                <a16:creationId xmlns:a16="http://schemas.microsoft.com/office/drawing/2014/main" id="{D858C8A9-9119-4E76-82D0-54017E426541}"/>
              </a:ext>
            </a:extLst>
          </p:cNvPr>
          <p:cNvSpPr/>
          <p:nvPr/>
        </p:nvSpPr>
        <p:spPr>
          <a:xfrm>
            <a:off x="6988866" y="2624348"/>
            <a:ext cx="3579363" cy="1506684"/>
          </a:xfrm>
          <a:custGeom>
            <a:avLst/>
            <a:gdLst>
              <a:gd name="connsiteX0" fmla="*/ 0 w 4101353"/>
              <a:gd name="connsiteY0" fmla="*/ 376517 h 1277470"/>
              <a:gd name="connsiteX1" fmla="*/ 1250576 w 4101353"/>
              <a:gd name="connsiteY1" fmla="*/ 632011 h 1277470"/>
              <a:gd name="connsiteX2" fmla="*/ 2017058 w 4101353"/>
              <a:gd name="connsiteY2" fmla="*/ 242047 h 1277470"/>
              <a:gd name="connsiteX3" fmla="*/ 3173506 w 4101353"/>
              <a:gd name="connsiteY3" fmla="*/ 1277470 h 1277470"/>
              <a:gd name="connsiteX4" fmla="*/ 4101353 w 4101353"/>
              <a:gd name="connsiteY4" fmla="*/ 0 h 1277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1353" h="1277470">
                <a:moveTo>
                  <a:pt x="0" y="376517"/>
                </a:moveTo>
                <a:lnTo>
                  <a:pt x="1250576" y="632011"/>
                </a:lnTo>
                <a:lnTo>
                  <a:pt x="2017058" y="242047"/>
                </a:lnTo>
                <a:lnTo>
                  <a:pt x="3173506" y="1277470"/>
                </a:lnTo>
                <a:lnTo>
                  <a:pt x="4101353" y="0"/>
                </a:lnTo>
              </a:path>
            </a:pathLst>
          </a:custGeom>
          <a:ln w="57150">
            <a:solidFill>
              <a:srgbClr val="16DB07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Freeform 29">
            <a:extLst>
              <a:ext uri="{FF2B5EF4-FFF2-40B4-BE49-F238E27FC236}">
                <a16:creationId xmlns:a16="http://schemas.microsoft.com/office/drawing/2014/main" id="{3E9DEFBA-32FE-4604-AF67-940DBC720269}"/>
              </a:ext>
            </a:extLst>
          </p:cNvPr>
          <p:cNvSpPr/>
          <p:nvPr/>
        </p:nvSpPr>
        <p:spPr>
          <a:xfrm>
            <a:off x="7008425" y="4242053"/>
            <a:ext cx="3638040" cy="523375"/>
          </a:xfrm>
          <a:custGeom>
            <a:avLst/>
            <a:gdLst>
              <a:gd name="connsiteX0" fmla="*/ 0 w 4168588"/>
              <a:gd name="connsiteY0" fmla="*/ 0 h 443753"/>
              <a:gd name="connsiteX1" fmla="*/ 779929 w 4168588"/>
              <a:gd name="connsiteY1" fmla="*/ 228600 h 443753"/>
              <a:gd name="connsiteX2" fmla="*/ 1788458 w 4168588"/>
              <a:gd name="connsiteY2" fmla="*/ 67236 h 443753"/>
              <a:gd name="connsiteX3" fmla="*/ 2528047 w 4168588"/>
              <a:gd name="connsiteY3" fmla="*/ 443753 h 443753"/>
              <a:gd name="connsiteX4" fmla="*/ 4168588 w 4168588"/>
              <a:gd name="connsiteY4" fmla="*/ 26894 h 443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8588" h="443753">
                <a:moveTo>
                  <a:pt x="0" y="0"/>
                </a:moveTo>
                <a:lnTo>
                  <a:pt x="779929" y="228600"/>
                </a:lnTo>
                <a:lnTo>
                  <a:pt x="1788458" y="67236"/>
                </a:lnTo>
                <a:lnTo>
                  <a:pt x="2528047" y="443753"/>
                </a:lnTo>
                <a:lnTo>
                  <a:pt x="4168588" y="26894"/>
                </a:lnTo>
              </a:path>
            </a:pathLst>
          </a:custGeom>
          <a:noFill/>
          <a:ln w="5715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DA4AF260-646E-483C-B5FE-6BC5044ADFEC}"/>
              </a:ext>
            </a:extLst>
          </p:cNvPr>
          <p:cNvSpPr txBox="1"/>
          <p:nvPr/>
        </p:nvSpPr>
        <p:spPr>
          <a:xfrm>
            <a:off x="7790737" y="2590594"/>
            <a:ext cx="1986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16DB07"/>
                </a:solidFill>
              </a:rPr>
              <a:t>Bare Color Charges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39A7096E-C259-4C58-A0A9-4A99D5A7FD60}"/>
              </a:ext>
            </a:extLst>
          </p:cNvPr>
          <p:cNvSpPr txBox="1"/>
          <p:nvPr/>
        </p:nvSpPr>
        <p:spPr>
          <a:xfrm>
            <a:off x="7638337" y="3962194"/>
            <a:ext cx="2246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Thermal Mass Gluons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76C0B234-EB3A-4819-BB43-61552CEA2B31}"/>
              </a:ext>
            </a:extLst>
          </p:cNvPr>
          <p:cNvSpPr txBox="1"/>
          <p:nvPr/>
        </p:nvSpPr>
        <p:spPr>
          <a:xfrm>
            <a:off x="7849155" y="4922016"/>
            <a:ext cx="1877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6600"/>
                </a:solidFill>
              </a:rPr>
              <a:t>Perfect Fluid Only</a:t>
            </a:r>
          </a:p>
        </p:txBody>
      </p:sp>
      <p:grpSp>
        <p:nvGrpSpPr>
          <p:cNvPr id="105" name="Group 41">
            <a:extLst>
              <a:ext uri="{FF2B5EF4-FFF2-40B4-BE49-F238E27FC236}">
                <a16:creationId xmlns:a16="http://schemas.microsoft.com/office/drawing/2014/main" id="{F77C3645-6E20-4B30-955C-3A7E86DC7646}"/>
              </a:ext>
            </a:extLst>
          </p:cNvPr>
          <p:cNvGrpSpPr/>
          <p:nvPr/>
        </p:nvGrpSpPr>
        <p:grpSpPr>
          <a:xfrm>
            <a:off x="2034387" y="5030387"/>
            <a:ext cx="1525478" cy="1540192"/>
            <a:chOff x="2020025" y="-1752600"/>
            <a:chExt cx="2514600" cy="2514600"/>
          </a:xfrm>
        </p:grpSpPr>
        <p:pic>
          <p:nvPicPr>
            <p:cNvPr id="106" name="Picture 8" descr="http://2.bp.blogspot.com/-AsDLiRVS1Fg/ULq_Zx7XKWI/AAAAAAAAAM0/iaGSiLlnKmU/s1600/magnifying%2Bglass.jpg">
              <a:extLst>
                <a:ext uri="{FF2B5EF4-FFF2-40B4-BE49-F238E27FC236}">
                  <a16:creationId xmlns:a16="http://schemas.microsoft.com/office/drawing/2014/main" id="{A25B743C-3813-4092-A968-37676998AA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020025" y="-1752600"/>
              <a:ext cx="2514600" cy="2514600"/>
            </a:xfrm>
            <a:prstGeom prst="rect">
              <a:avLst/>
            </a:prstGeom>
            <a:noFill/>
          </p:spPr>
        </p:pic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0FEFBAA0-2AE8-4A8D-90B3-9FB0D71E2B4E}"/>
                </a:ext>
              </a:extLst>
            </p:cNvPr>
            <p:cNvSpPr/>
            <p:nvPr/>
          </p:nvSpPr>
          <p:spPr>
            <a:xfrm>
              <a:off x="2211250" y="-1524000"/>
              <a:ext cx="1219200" cy="1219200"/>
            </a:xfrm>
            <a:prstGeom prst="ellipse">
              <a:avLst/>
            </a:prstGeom>
            <a:solidFill>
              <a:srgbClr val="FF6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</p:grpSp>
    </p:spTree>
    <p:extLst>
      <p:ext uri="{BB962C8B-B14F-4D97-AF65-F5344CB8AC3E}">
        <p14:creationId xmlns:p14="http://schemas.microsoft.com/office/powerpoint/2010/main" val="164275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98" grpId="0" animBg="1"/>
      <p:bldP spid="99" grpId="0" animBg="1"/>
      <p:bldP spid="100" grpId="0" animBg="1"/>
      <p:bldP spid="101" grpId="0" animBg="1"/>
      <p:bldP spid="102" grpId="0"/>
      <p:bldP spid="103" grpId="0"/>
      <p:bldP spid="10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51360E-2F07-4042-BF67-E5E0EA181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3409EE-EFE4-4747-9ECF-F3DC078A0F7F}"/>
              </a:ext>
            </a:extLst>
          </p:cNvPr>
          <p:cNvSpPr txBox="1"/>
          <p:nvPr/>
        </p:nvSpPr>
        <p:spPr>
          <a:xfrm>
            <a:off x="242344" y="38559"/>
            <a:ext cx="4487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err="1"/>
              <a:t>sPHENIX</a:t>
            </a:r>
            <a:r>
              <a:rPr lang="en-US" sz="3200" u="sng" dirty="0"/>
              <a:t> being assembled</a:t>
            </a:r>
          </a:p>
        </p:txBody>
      </p:sp>
      <p:pic>
        <p:nvPicPr>
          <p:cNvPr id="6" name="Picture 5" descr="Screen Shot 2021-10-12 at 11.54.05 PM.png">
            <a:extLst>
              <a:ext uri="{FF2B5EF4-FFF2-40B4-BE49-F238E27FC236}">
                <a16:creationId xmlns:a16="http://schemas.microsoft.com/office/drawing/2014/main" id="{340D78CB-80CD-8544-883F-95C327079C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672661"/>
            <a:ext cx="5791200" cy="3846126"/>
          </a:xfrm>
          <a:prstGeom prst="rect">
            <a:avLst/>
          </a:prstGeom>
        </p:spPr>
      </p:pic>
      <p:pic>
        <p:nvPicPr>
          <p:cNvPr id="7" name="Picture 6" descr="A person standing next to a computer&#10;&#10;Description automatically generated with medium confidence">
            <a:extLst>
              <a:ext uri="{FF2B5EF4-FFF2-40B4-BE49-F238E27FC236}">
                <a16:creationId xmlns:a16="http://schemas.microsoft.com/office/drawing/2014/main" id="{39A58978-030D-A04C-8452-ED1E8612B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4014" y="672661"/>
            <a:ext cx="2785110" cy="2089150"/>
          </a:xfrm>
          <a:prstGeom prst="rect">
            <a:avLst/>
          </a:prstGeom>
        </p:spPr>
      </p:pic>
      <p:pic>
        <p:nvPicPr>
          <p:cNvPr id="8" name="Picture 7" descr="A group of people wearing masks&#10;&#10;Description automatically generated with medium confidence">
            <a:extLst>
              <a:ext uri="{FF2B5EF4-FFF2-40B4-BE49-F238E27FC236}">
                <a16:creationId xmlns:a16="http://schemas.microsoft.com/office/drawing/2014/main" id="{489DF866-7510-CE49-8948-DA7B0169C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2049" y="3058604"/>
            <a:ext cx="4107815" cy="29203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AB39AE-F69F-AD48-BF1A-2DA6642DDD2D}"/>
              </a:ext>
            </a:extLst>
          </p:cNvPr>
          <p:cNvSpPr txBox="1"/>
          <p:nvPr/>
        </p:nvSpPr>
        <p:spPr>
          <a:xfrm>
            <a:off x="6282197" y="6125517"/>
            <a:ext cx="4413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err="1"/>
              <a:t>sPHENIX</a:t>
            </a:r>
            <a:r>
              <a:rPr lang="en-US" sz="2400" u="sng" dirty="0"/>
              <a:t>  first data taking in 2023!</a:t>
            </a:r>
          </a:p>
        </p:txBody>
      </p:sp>
    </p:spTree>
    <p:extLst>
      <p:ext uri="{BB962C8B-B14F-4D97-AF65-F5344CB8AC3E}">
        <p14:creationId xmlns:p14="http://schemas.microsoft.com/office/powerpoint/2010/main" val="160702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933CDC-B89C-5740-B6A7-DC170DC7C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223920-EAB3-1845-8D6F-7F90DCFE3A0C}"/>
              </a:ext>
            </a:extLst>
          </p:cNvPr>
          <p:cNvSpPr txBox="1"/>
          <p:nvPr/>
        </p:nvSpPr>
        <p:spPr>
          <a:xfrm>
            <a:off x="2365684" y="2727158"/>
            <a:ext cx="75888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What else did we want to learn?</a:t>
            </a:r>
          </a:p>
        </p:txBody>
      </p:sp>
    </p:spTree>
    <p:extLst>
      <p:ext uri="{BB962C8B-B14F-4D97-AF65-F5344CB8AC3E}">
        <p14:creationId xmlns:p14="http://schemas.microsoft.com/office/powerpoint/2010/main" val="42083617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ECACDD-6969-5A4E-8DAF-7E2DB9E69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78F4C0-3FEC-EA45-8C48-DF5B8D2D4670}"/>
              </a:ext>
            </a:extLst>
          </p:cNvPr>
          <p:cNvSpPr txBox="1"/>
          <p:nvPr/>
        </p:nvSpPr>
        <p:spPr>
          <a:xfrm>
            <a:off x="585950" y="94785"/>
            <a:ext cx="48090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Domains within Droplets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27431C95-93DB-A349-9AF8-90A95E719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159" y="842424"/>
            <a:ext cx="845110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dirty="0" err="1"/>
              <a:t>Bjorken</a:t>
            </a:r>
            <a:r>
              <a:rPr lang="en-US" altLang="en-US" sz="2800" dirty="0"/>
              <a:t> speculated that in the </a:t>
            </a:r>
          </a:p>
          <a:p>
            <a:r>
              <a:rPr lang="en-US" altLang="en-US" sz="2800" dirty="0">
                <a:solidFill>
                  <a:srgbClr val="FFFF00"/>
                </a:solidFill>
              </a:rPr>
              <a:t>“interiors of large fireballs produced in very high-energy pp collisions; vacuum states of the strong interactions are produced with anomalous chiral order parameters.”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EF5B20BC-F5B7-9348-864E-CE4BAC64B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8" t="13689" r="11987" b="29575"/>
          <a:stretch>
            <a:fillRect/>
          </a:stretch>
        </p:blipFill>
        <p:spPr bwMode="auto">
          <a:xfrm>
            <a:off x="3455673" y="2956210"/>
            <a:ext cx="5830793" cy="323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67986526-6E9B-0F42-821A-711FBA7F8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4948" y="910686"/>
            <a:ext cx="1262893" cy="1939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14BEA1-E1C2-9D43-B2D4-9278E86D7902}"/>
              </a:ext>
            </a:extLst>
          </p:cNvPr>
          <p:cNvSpPr txBox="1"/>
          <p:nvPr/>
        </p:nvSpPr>
        <p:spPr>
          <a:xfrm>
            <a:off x="3240694" y="6195639"/>
            <a:ext cx="6260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“Disoriented Chiral Condensate” Domains</a:t>
            </a:r>
          </a:p>
        </p:txBody>
      </p:sp>
    </p:spTree>
    <p:extLst>
      <p:ext uri="{BB962C8B-B14F-4D97-AF65-F5344CB8AC3E}">
        <p14:creationId xmlns:p14="http://schemas.microsoft.com/office/powerpoint/2010/main" val="404137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81BA3A-D9F6-4248-B0D2-229BFAA3A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08C787-47A5-9045-83D8-56FB08A6072A}"/>
              </a:ext>
            </a:extLst>
          </p:cNvPr>
          <p:cNvSpPr txBox="1"/>
          <p:nvPr/>
        </p:nvSpPr>
        <p:spPr>
          <a:xfrm>
            <a:off x="360945" y="133298"/>
            <a:ext cx="44364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Other types of “domains”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7986B7A-1247-8142-BB76-E7FE4EC76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50" y="821258"/>
            <a:ext cx="2852246" cy="2570244"/>
          </a:xfrm>
          <a:prstGeom prst="rect">
            <a:avLst/>
          </a:prstGeom>
        </p:spPr>
      </p:pic>
      <p:pic>
        <p:nvPicPr>
          <p:cNvPr id="7170" name="Picture 2" descr="Color online) Illustration of the Chiral Magnetic Effect. To be... |  Download Scientific Diagram">
            <a:extLst>
              <a:ext uri="{FF2B5EF4-FFF2-40B4-BE49-F238E27FC236}">
                <a16:creationId xmlns:a16="http://schemas.microsoft.com/office/drawing/2014/main" id="{618D0E9E-73F0-9349-B123-1BF6F813C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399" y="1823760"/>
            <a:ext cx="5649986" cy="211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entre for Theoretical Cosmology: The Origins of the Universe: Phase  transitions">
            <a:extLst>
              <a:ext uri="{FF2B5EF4-FFF2-40B4-BE49-F238E27FC236}">
                <a16:creationId xmlns:a16="http://schemas.microsoft.com/office/drawing/2014/main" id="{A0770368-C2CE-9D48-9088-C695E579E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20" y="4273853"/>
            <a:ext cx="7336505" cy="224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20884802-B22E-9A4B-AACA-F4C13A220B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088" y="0"/>
            <a:ext cx="2894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7992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358214-009D-2248-9399-F0242823E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C5751D-9887-3E48-9672-4BC6EA7F0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6905" y="2857883"/>
            <a:ext cx="3681672" cy="36471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6F74B8-EC58-BA4D-98C5-3CE493B32071}"/>
              </a:ext>
            </a:extLst>
          </p:cNvPr>
          <p:cNvSpPr txBox="1"/>
          <p:nvPr/>
        </p:nvSpPr>
        <p:spPr>
          <a:xfrm>
            <a:off x="169447" y="1130076"/>
            <a:ext cx="7509373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9ACADB"/>
                </a:solidFill>
              </a:rPr>
              <a:t>Saturation  physics sets a scale Q</a:t>
            </a:r>
            <a:r>
              <a:rPr lang="en-US" sz="2800" baseline="-25000" dirty="0">
                <a:solidFill>
                  <a:srgbClr val="9ACADB"/>
                </a:solidFill>
              </a:rPr>
              <a:t>s</a:t>
            </a:r>
            <a:r>
              <a:rPr lang="en-US" sz="2800" dirty="0">
                <a:solidFill>
                  <a:srgbClr val="9ACADB"/>
                </a:solidFill>
              </a:rPr>
              <a:t> </a:t>
            </a:r>
          </a:p>
          <a:p>
            <a:r>
              <a:rPr lang="en-US" sz="2800" dirty="0">
                <a:solidFill>
                  <a:srgbClr val="9ACADB"/>
                </a:solidFill>
              </a:rPr>
              <a:t>corresponding to gluon occupation number exceeding unity. </a:t>
            </a:r>
          </a:p>
          <a:p>
            <a:endParaRPr lang="en-US" sz="2800" dirty="0"/>
          </a:p>
          <a:p>
            <a:r>
              <a:rPr lang="en-US" sz="2800" dirty="0"/>
              <a:t>Beautiful weak-coupled theory with</a:t>
            </a:r>
          </a:p>
          <a:p>
            <a:r>
              <a:rPr lang="en-US" sz="2800" dirty="0"/>
              <a:t>phenomenology that has been used to explain</a:t>
            </a:r>
            <a:r>
              <a:rPr lang="en-US" sz="2800" i="1" dirty="0"/>
              <a:t> literally </a:t>
            </a:r>
            <a:r>
              <a:rPr lang="en-US" sz="2800" dirty="0"/>
              <a:t>everything at RHIC </a:t>
            </a:r>
          </a:p>
          <a:p>
            <a:r>
              <a:rPr lang="en-US" sz="2800" dirty="0"/>
              <a:t>(read the 20+ year literature).</a:t>
            </a:r>
          </a:p>
          <a:p>
            <a:endParaRPr lang="en-US" sz="2800" dirty="0"/>
          </a:p>
          <a:p>
            <a:r>
              <a:rPr lang="en-US" sz="2800" dirty="0"/>
              <a:t>Now it is clear there is no evidence that saturation regime extends to physics of RHIC or LHC.    </a:t>
            </a:r>
          </a:p>
          <a:p>
            <a:r>
              <a:rPr lang="en-US" sz="1400" dirty="0"/>
              <a:t>  </a:t>
            </a:r>
          </a:p>
          <a:p>
            <a:r>
              <a:rPr lang="en-US" sz="2800" i="1" dirty="0">
                <a:solidFill>
                  <a:srgbClr val="FFFF00"/>
                </a:solidFill>
              </a:rPr>
              <a:t>What are the EIC detector design implications?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38231DA-DB56-6347-8E8E-B0F3FE41F5CD}"/>
              </a:ext>
            </a:extLst>
          </p:cNvPr>
          <p:cNvSpPr txBox="1"/>
          <p:nvPr/>
        </p:nvSpPr>
        <p:spPr>
          <a:xfrm>
            <a:off x="169447" y="262175"/>
            <a:ext cx="93028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/>
              <a:t>Color Domains - a post-modern view of CGC</a:t>
            </a:r>
          </a:p>
        </p:txBody>
      </p:sp>
      <p:pic>
        <p:nvPicPr>
          <p:cNvPr id="29" name="Picture 28" descr="Text&#10;&#10;Description automatically generated">
            <a:extLst>
              <a:ext uri="{FF2B5EF4-FFF2-40B4-BE49-F238E27FC236}">
                <a16:creationId xmlns:a16="http://schemas.microsoft.com/office/drawing/2014/main" id="{D75AE544-557C-174B-A50D-8DA1BF4D5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195" y="1103045"/>
            <a:ext cx="5123358" cy="155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724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41561B-8F37-C94D-AE52-7DC745032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30304"/>
            <a:ext cx="2743200" cy="365125"/>
          </a:xfrm>
        </p:spPr>
        <p:txBody>
          <a:bodyPr/>
          <a:lstStyle/>
          <a:p>
            <a:fld id="{34A7B92C-F870-4A41-8B65-79C9C3836057}" type="slidenum">
              <a:rPr lang="en-US" smtClean="0"/>
              <a:t>28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1819C6-4284-3244-BD1B-E68B67B31895}"/>
              </a:ext>
            </a:extLst>
          </p:cNvPr>
          <p:cNvSpPr txBox="1"/>
          <p:nvPr/>
        </p:nvSpPr>
        <p:spPr>
          <a:xfrm>
            <a:off x="321838" y="49557"/>
            <a:ext cx="46303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/>
              <a:t>IP-</a:t>
            </a:r>
            <a:r>
              <a:rPr lang="en-US" sz="3200" u="sng" dirty="0" err="1"/>
              <a:t>Glasma</a:t>
            </a:r>
            <a:r>
              <a:rPr lang="en-US" sz="3200" u="sng" dirty="0"/>
              <a:t> “color domains”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C6439B-DF2E-CD44-81CB-A8587E1E9088}"/>
              </a:ext>
            </a:extLst>
          </p:cNvPr>
          <p:cNvSpPr txBox="1"/>
          <p:nvPr/>
        </p:nvSpPr>
        <p:spPr>
          <a:xfrm>
            <a:off x="418820" y="722182"/>
            <a:ext cx="4436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IP-</a:t>
            </a:r>
            <a:r>
              <a:rPr lang="en-US" dirty="0" err="1"/>
              <a:t>Glasma</a:t>
            </a:r>
            <a:r>
              <a:rPr lang="en-US" dirty="0"/>
              <a:t> </a:t>
            </a:r>
            <a:r>
              <a:rPr lang="en-US" dirty="0" err="1"/>
              <a:t>AuAu</a:t>
            </a:r>
            <a:r>
              <a:rPr lang="en-US" dirty="0"/>
              <a:t> b=0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F28152-E4A1-3A44-802E-07960D0F3802}"/>
              </a:ext>
            </a:extLst>
          </p:cNvPr>
          <p:cNvSpPr txBox="1"/>
          <p:nvPr/>
        </p:nvSpPr>
        <p:spPr>
          <a:xfrm>
            <a:off x="3047321" y="722182"/>
            <a:ext cx="5256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IP-</a:t>
            </a:r>
            <a:r>
              <a:rPr lang="en-US" dirty="0" err="1"/>
              <a:t>Jazma</a:t>
            </a:r>
            <a:r>
              <a:rPr lang="en-US" dirty="0"/>
              <a:t> </a:t>
            </a:r>
            <a:r>
              <a:rPr lang="en-US" dirty="0" err="1"/>
              <a:t>AuAu</a:t>
            </a:r>
            <a:r>
              <a:rPr lang="en-US" dirty="0"/>
              <a:t> b=0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C29DFC-027F-1446-9CE2-154A650679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496"/>
          <a:stretch/>
        </p:blipFill>
        <p:spPr>
          <a:xfrm>
            <a:off x="356367" y="1115198"/>
            <a:ext cx="2339225" cy="23706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8F06A5-452C-1044-B93A-2D0A3677B7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871"/>
          <a:stretch/>
        </p:blipFill>
        <p:spPr>
          <a:xfrm>
            <a:off x="2930491" y="1115198"/>
            <a:ext cx="2339225" cy="23706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F6D865B-61D4-5341-8FBC-24AAB329F175}"/>
              </a:ext>
            </a:extLst>
          </p:cNvPr>
          <p:cNvSpPr txBox="1"/>
          <p:nvPr/>
        </p:nvSpPr>
        <p:spPr>
          <a:xfrm>
            <a:off x="6992025" y="537533"/>
            <a:ext cx="7325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Apples to Apples Comparison at </a:t>
            </a:r>
            <a:r>
              <a:rPr lang="en-US" sz="1400" dirty="0">
                <a:solidFill>
                  <a:srgbClr val="FF0000"/>
                </a:solidFill>
                <a:latin typeface="Symbol" pitchFamily="2" charset="2"/>
              </a:rPr>
              <a:t>t</a:t>
            </a:r>
            <a:r>
              <a:rPr lang="en-US" sz="1400" dirty="0">
                <a:solidFill>
                  <a:srgbClr val="FF0000"/>
                </a:solidFill>
              </a:rPr>
              <a:t>=0.000015 </a:t>
            </a:r>
            <a:r>
              <a:rPr lang="en-US" sz="1400" dirty="0" err="1">
                <a:solidFill>
                  <a:srgbClr val="FF0000"/>
                </a:solidFill>
              </a:rPr>
              <a:t>fm</a:t>
            </a:r>
            <a:r>
              <a:rPr lang="en-US" sz="1400" dirty="0">
                <a:solidFill>
                  <a:srgbClr val="FF0000"/>
                </a:solidFill>
              </a:rPr>
              <a:t>/c</a:t>
            </a:r>
          </a:p>
        </p:txBody>
      </p:sp>
      <p:pic>
        <p:nvPicPr>
          <p:cNvPr id="19" name="Picture 18" descr="Chart, histogram&#10;&#10;Description automatically generated">
            <a:extLst>
              <a:ext uri="{FF2B5EF4-FFF2-40B4-BE49-F238E27FC236}">
                <a16:creationId xmlns:a16="http://schemas.microsoft.com/office/drawing/2014/main" id="{7D8A4E09-CFE2-5E4A-B8CC-F01D462730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747" y="838853"/>
            <a:ext cx="5486400" cy="264694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F5742C4-5C79-944E-8590-3D98E7A5A218}"/>
              </a:ext>
            </a:extLst>
          </p:cNvPr>
          <p:cNvSpPr txBox="1"/>
          <p:nvPr/>
        </p:nvSpPr>
        <p:spPr>
          <a:xfrm>
            <a:off x="6133345" y="3620602"/>
            <a:ext cx="58110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None of the features tested by </a:t>
            </a:r>
          </a:p>
          <a:p>
            <a:pPr algn="ctr"/>
            <a:r>
              <a:rPr lang="en-US" sz="2400" dirty="0"/>
              <a:t>IP-</a:t>
            </a:r>
            <a:r>
              <a:rPr lang="en-US" sz="2400" dirty="0" err="1"/>
              <a:t>Glasma</a:t>
            </a:r>
            <a:r>
              <a:rPr lang="en-US" sz="2400" dirty="0"/>
              <a:t> + hydrodynamics give any evidence of saturation physics or color domains.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Only feature not seen in IP-</a:t>
            </a:r>
            <a:r>
              <a:rPr lang="en-US" sz="2400" dirty="0" err="1"/>
              <a:t>Jazma</a:t>
            </a:r>
            <a:r>
              <a:rPr lang="en-US" sz="2400" dirty="0"/>
              <a:t> is the lattice artifact component in the correlator.</a:t>
            </a:r>
          </a:p>
        </p:txBody>
      </p:sp>
      <p:pic>
        <p:nvPicPr>
          <p:cNvPr id="24" name="Picture 23" descr="Chart, histogram&#10;&#10;Description automatically generated">
            <a:extLst>
              <a:ext uri="{FF2B5EF4-FFF2-40B4-BE49-F238E27FC236}">
                <a16:creationId xmlns:a16="http://schemas.microsoft.com/office/drawing/2014/main" id="{C571C1E7-A1C4-4C4C-8FB1-D907796B9C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67" y="728850"/>
            <a:ext cx="5739633" cy="556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61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81BA3A-D9F6-4248-B0D2-229BFAA3A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08C787-47A5-9045-83D8-56FB08A6072A}"/>
              </a:ext>
            </a:extLst>
          </p:cNvPr>
          <p:cNvSpPr txBox="1"/>
          <p:nvPr/>
        </p:nvSpPr>
        <p:spPr>
          <a:xfrm>
            <a:off x="206106" y="272762"/>
            <a:ext cx="44364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/>
              <a:t>Other types of “domains”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7FBDC3-FB14-5542-94FB-24545B9E39D1}"/>
              </a:ext>
            </a:extLst>
          </p:cNvPr>
          <p:cNvSpPr/>
          <p:nvPr/>
        </p:nvSpPr>
        <p:spPr>
          <a:xfrm>
            <a:off x="436848" y="1340822"/>
            <a:ext cx="47427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www.nature.com</a:t>
            </a:r>
            <a:r>
              <a:rPr lang="en-US" sz="1600" dirty="0"/>
              <a:t>/articles/s42254-020-00254-6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E2FCA1E6-BCC3-3648-8083-2874EFDA3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07" y="1735382"/>
            <a:ext cx="5672180" cy="28093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D28DFD-15B5-0148-9D19-E51F3F3CFA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79" b="8395"/>
          <a:stretch/>
        </p:blipFill>
        <p:spPr>
          <a:xfrm>
            <a:off x="6008915" y="1768631"/>
            <a:ext cx="6026122" cy="276197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A759AE-F399-8643-BF12-0F0499765322}"/>
              </a:ext>
            </a:extLst>
          </p:cNvPr>
          <p:cNvSpPr txBox="1"/>
          <p:nvPr/>
        </p:nvSpPr>
        <p:spPr>
          <a:xfrm>
            <a:off x="206106" y="4926563"/>
            <a:ext cx="5672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Simplified pictures, even as schematic, </a:t>
            </a:r>
          </a:p>
          <a:p>
            <a:pPr algn="ctr"/>
            <a:r>
              <a:rPr lang="en-US" sz="2000" dirty="0"/>
              <a:t>often mislead the field in its critical thinking.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7540E5-2C31-7240-97B3-543F4B3AB8C4}"/>
              </a:ext>
            </a:extLst>
          </p:cNvPr>
          <p:cNvSpPr txBox="1"/>
          <p:nvPr/>
        </p:nvSpPr>
        <p:spPr>
          <a:xfrm>
            <a:off x="6185885" y="4928432"/>
            <a:ext cx="5672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Much harder to imagine observing a </a:t>
            </a:r>
          </a:p>
          <a:p>
            <a:pPr algn="ctr"/>
            <a:r>
              <a:rPr lang="en-US" sz="2000" dirty="0"/>
              <a:t>CME effect here.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70015B-19D2-8E4F-BC57-9F6B57AD69DD}"/>
              </a:ext>
            </a:extLst>
          </p:cNvPr>
          <p:cNvSpPr/>
          <p:nvPr/>
        </p:nvSpPr>
        <p:spPr>
          <a:xfrm>
            <a:off x="6120714" y="1340822"/>
            <a:ext cx="65382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journals.aps.org</a:t>
            </a:r>
            <a:r>
              <a:rPr lang="en-US" sz="1600" dirty="0"/>
              <a:t>/</a:t>
            </a:r>
            <a:r>
              <a:rPr lang="en-US" sz="1600" dirty="0" err="1"/>
              <a:t>prc</a:t>
            </a:r>
            <a:r>
              <a:rPr lang="en-US" sz="1600" dirty="0"/>
              <a:t>/abstract/10.1103/PhysRevC.96.024901 </a:t>
            </a:r>
          </a:p>
        </p:txBody>
      </p:sp>
    </p:spTree>
    <p:extLst>
      <p:ext uri="{BB962C8B-B14F-4D97-AF65-F5344CB8AC3E}">
        <p14:creationId xmlns:p14="http://schemas.microsoft.com/office/powerpoint/2010/main" val="172777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3B4DD3-512E-6B44-84D7-EB53CFC15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0685FF-2DE3-B84B-B1E2-25D6066BB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41" y="161461"/>
            <a:ext cx="4898985" cy="656001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DA073D6E-B6FF-2F4D-9421-03C553B6B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426" y="161461"/>
            <a:ext cx="5046165" cy="656001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6883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FB7768-8285-4046-8C7E-19D9E14F7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3315DD-72A4-C743-BF61-33790222AFC0}"/>
              </a:ext>
            </a:extLst>
          </p:cNvPr>
          <p:cNvSpPr txBox="1"/>
          <p:nvPr/>
        </p:nvSpPr>
        <p:spPr>
          <a:xfrm>
            <a:off x="465083" y="409903"/>
            <a:ext cx="1127739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Deep dive…</a:t>
            </a:r>
          </a:p>
          <a:p>
            <a:endParaRPr lang="en-US" sz="2800" dirty="0">
              <a:solidFill>
                <a:srgbClr val="FFFF00"/>
              </a:solidFill>
            </a:endParaRPr>
          </a:p>
          <a:p>
            <a:pPr marL="342900" indent="-342900">
              <a:buAutoNum type="arabicParenR"/>
            </a:pPr>
            <a:r>
              <a:rPr lang="en-US" sz="2800" dirty="0">
                <a:solidFill>
                  <a:srgbClr val="FFFF00"/>
                </a:solidFill>
              </a:rPr>
              <a:t>Is there any experimental evidence for CGC effects at RHIC (or LHC)?</a:t>
            </a:r>
          </a:p>
          <a:p>
            <a:pPr marL="342900" indent="-342900">
              <a:buAutoNum type="arabicParenR"/>
            </a:pPr>
            <a:endParaRPr lang="en-US" sz="2800" dirty="0">
              <a:solidFill>
                <a:srgbClr val="FFFF00"/>
              </a:solidFill>
            </a:endParaRPr>
          </a:p>
          <a:p>
            <a:pPr marL="342900" indent="-342900">
              <a:buAutoNum type="arabicParenR"/>
            </a:pPr>
            <a:r>
              <a:rPr lang="en-US" sz="2800" dirty="0">
                <a:solidFill>
                  <a:srgbClr val="FFFF00"/>
                </a:solidFill>
              </a:rPr>
              <a:t>Is there any experimental evidence for weak-coupled initial stage between strongly coupled incoming nuclei and strongly coupled QGP?</a:t>
            </a:r>
          </a:p>
          <a:p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>
                <a:solidFill>
                  <a:srgbClr val="FFFF00"/>
                </a:solidFill>
              </a:rPr>
              <a:t>3) Is there any experimental (or theoretical) evidence for equilibration?</a:t>
            </a:r>
          </a:p>
          <a:p>
            <a:endParaRPr lang="en-US" sz="2800" dirty="0"/>
          </a:p>
          <a:p>
            <a:r>
              <a:rPr lang="en-US" sz="2800" dirty="0"/>
              <a:t>The answers have important implications for what we have (and also can) learn about QCD from heavy ion collisions.</a:t>
            </a:r>
          </a:p>
          <a:p>
            <a:pPr marL="514350" indent="-514350">
              <a:buAutoNum type="arabicParenR" startAt="3"/>
            </a:pPr>
            <a:endParaRPr lang="en-US" sz="2800" dirty="0"/>
          </a:p>
          <a:p>
            <a:endParaRPr lang="en-US" sz="2800" dirty="0"/>
          </a:p>
          <a:p>
            <a:pPr marL="342900" indent="-342900">
              <a:buAutoNum type="arabicParenR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964947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0783C3-0CB1-624B-9188-FFC24CACD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27794" y="6324423"/>
            <a:ext cx="2743200" cy="365125"/>
          </a:xfrm>
        </p:spPr>
        <p:txBody>
          <a:bodyPr/>
          <a:lstStyle/>
          <a:p>
            <a:fld id="{34A7B92C-F870-4A41-8B65-79C9C3836057}" type="slidenum">
              <a:rPr lang="en-US" smtClean="0"/>
              <a:t>31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BF7168-10B8-B943-AC2A-9E20CAC12FAC}"/>
              </a:ext>
            </a:extLst>
          </p:cNvPr>
          <p:cNvSpPr txBox="1"/>
          <p:nvPr/>
        </p:nvSpPr>
        <p:spPr>
          <a:xfrm>
            <a:off x="2971681" y="16141"/>
            <a:ext cx="63225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/>
              <a:t>So, what have we learned?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F9B4DE7E-361F-514E-B9A7-698425416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68" y="2925284"/>
            <a:ext cx="3723712" cy="369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59B2EF-6523-9341-8CEB-5E8566B0628C}"/>
              </a:ext>
            </a:extLst>
          </p:cNvPr>
          <p:cNvSpPr txBox="1"/>
          <p:nvPr/>
        </p:nvSpPr>
        <p:spPr>
          <a:xfrm>
            <a:off x="906665" y="962581"/>
            <a:ext cx="439607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Nuclei are not smooth.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Nucleon fluctuations are important.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Sub-nucleonic geometry is important.</a:t>
            </a:r>
          </a:p>
        </p:txBody>
      </p:sp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63E932F1-649A-6441-85EE-9680866AA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787" y="2925284"/>
            <a:ext cx="3554491" cy="37261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243BDF-C557-BA4D-8FC6-6120CDDD10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871"/>
          <a:stretch/>
        </p:blipFill>
        <p:spPr>
          <a:xfrm>
            <a:off x="4299926" y="2925284"/>
            <a:ext cx="3644394" cy="36932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8CD042A-8E25-F844-AB09-C331B297067A}"/>
              </a:ext>
            </a:extLst>
          </p:cNvPr>
          <p:cNvSpPr txBox="1"/>
          <p:nvPr/>
        </p:nvSpPr>
        <p:spPr>
          <a:xfrm>
            <a:off x="6096000" y="702700"/>
            <a:ext cx="552144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Three valance quarks are the important DOF?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Color Glass Condensate Domains are important?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Chiral Magnetic Domains are important?</a:t>
            </a:r>
          </a:p>
          <a:p>
            <a:endParaRPr lang="en-US" sz="2000" dirty="0"/>
          </a:p>
        </p:txBody>
      </p:sp>
      <p:pic>
        <p:nvPicPr>
          <p:cNvPr id="5122" name="Picture 2" descr="Yes and no check marks Royalty Free Vector Image">
            <a:extLst>
              <a:ext uri="{FF2B5EF4-FFF2-40B4-BE49-F238E27FC236}">
                <a16:creationId xmlns:a16="http://schemas.microsoft.com/office/drawing/2014/main" id="{29D048CA-0512-C14E-B147-4B02022BD7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77" b="18459"/>
          <a:stretch/>
        </p:blipFill>
        <p:spPr bwMode="auto">
          <a:xfrm>
            <a:off x="247368" y="808440"/>
            <a:ext cx="610840" cy="71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Yes and no check marks Royalty Free Vector Image">
            <a:extLst>
              <a:ext uri="{FF2B5EF4-FFF2-40B4-BE49-F238E27FC236}">
                <a16:creationId xmlns:a16="http://schemas.microsoft.com/office/drawing/2014/main" id="{EAF29DD1-D559-F54E-86F0-A4E4176027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3" b="18459"/>
          <a:stretch/>
        </p:blipFill>
        <p:spPr bwMode="auto">
          <a:xfrm>
            <a:off x="5541255" y="887638"/>
            <a:ext cx="549497" cy="71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Yes and no check marks Royalty Free Vector Image">
            <a:extLst>
              <a:ext uri="{FF2B5EF4-FFF2-40B4-BE49-F238E27FC236}">
                <a16:creationId xmlns:a16="http://schemas.microsoft.com/office/drawing/2014/main" id="{55794AC0-F349-274E-9EC3-A4CB705523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77" b="18459"/>
          <a:stretch/>
        </p:blipFill>
        <p:spPr bwMode="auto">
          <a:xfrm>
            <a:off x="249991" y="1354980"/>
            <a:ext cx="610840" cy="71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Yes and no check marks Royalty Free Vector Image">
            <a:extLst>
              <a:ext uri="{FF2B5EF4-FFF2-40B4-BE49-F238E27FC236}">
                <a16:creationId xmlns:a16="http://schemas.microsoft.com/office/drawing/2014/main" id="{A8CE7B26-DD64-7449-9BC2-60E00F780E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77" b="18459"/>
          <a:stretch/>
        </p:blipFill>
        <p:spPr bwMode="auto">
          <a:xfrm>
            <a:off x="252616" y="1869989"/>
            <a:ext cx="610840" cy="71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Yes and no check marks Royalty Free Vector Image">
            <a:extLst>
              <a:ext uri="{FF2B5EF4-FFF2-40B4-BE49-F238E27FC236}">
                <a16:creationId xmlns:a16="http://schemas.microsoft.com/office/drawing/2014/main" id="{BF5A0E75-1FEF-9145-99D0-8626745867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3" b="18459"/>
          <a:stretch/>
        </p:blipFill>
        <p:spPr bwMode="auto">
          <a:xfrm>
            <a:off x="5562614" y="1420294"/>
            <a:ext cx="549497" cy="71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Yes and no check marks Royalty Free Vector Image">
            <a:extLst>
              <a:ext uri="{FF2B5EF4-FFF2-40B4-BE49-F238E27FC236}">
                <a16:creationId xmlns:a16="http://schemas.microsoft.com/office/drawing/2014/main" id="{DF7353B6-17DF-8943-97CC-86F68B2B12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3" b="18459"/>
          <a:stretch/>
        </p:blipFill>
        <p:spPr bwMode="auto">
          <a:xfrm>
            <a:off x="5583467" y="1952950"/>
            <a:ext cx="549497" cy="71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53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FBC953-8F33-5049-9CFE-5BFFDC1A9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98369D-185C-2F4D-942A-8F34E0159701}"/>
              </a:ext>
            </a:extLst>
          </p:cNvPr>
          <p:cNvSpPr txBox="1"/>
          <p:nvPr/>
        </p:nvSpPr>
        <p:spPr>
          <a:xfrm>
            <a:off x="1005999" y="977619"/>
            <a:ext cx="4774064" cy="1569660"/>
          </a:xfrm>
          <a:prstGeom prst="rect">
            <a:avLst/>
          </a:prstGeom>
          <a:solidFill>
            <a:srgbClr val="6061C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i="1" dirty="0"/>
              <a:t>State-of-the-Art</a:t>
            </a:r>
          </a:p>
          <a:p>
            <a:pPr algn="ctr"/>
            <a:r>
              <a:rPr lang="en-US" sz="3200" i="1" dirty="0"/>
              <a:t>JETSCAPE Bayesian analysis</a:t>
            </a:r>
          </a:p>
          <a:p>
            <a:pPr algn="ctr"/>
            <a:endParaRPr lang="en-US" sz="3200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6EE302-5E5C-8647-9FCC-486BA8A5EEAC}"/>
              </a:ext>
            </a:extLst>
          </p:cNvPr>
          <p:cNvSpPr txBox="1"/>
          <p:nvPr/>
        </p:nvSpPr>
        <p:spPr>
          <a:xfrm>
            <a:off x="765777" y="2597333"/>
            <a:ext cx="61730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New parameters:</a:t>
            </a:r>
          </a:p>
          <a:p>
            <a:r>
              <a:rPr lang="en-US" sz="2400" dirty="0"/>
              <a:t>w     = 1.12 </a:t>
            </a:r>
            <a:r>
              <a:rPr lang="en-US" sz="2400" dirty="0" err="1"/>
              <a:t>fm</a:t>
            </a:r>
            <a:r>
              <a:rPr lang="en-US" sz="2400" dirty="0"/>
              <a:t>    - really big proton</a:t>
            </a:r>
          </a:p>
          <a:p>
            <a:r>
              <a:rPr lang="en-US" sz="2400" dirty="0" err="1"/>
              <a:t>d</a:t>
            </a:r>
            <a:r>
              <a:rPr lang="en-US" sz="2400" baseline="-25000" dirty="0" err="1"/>
              <a:t>min</a:t>
            </a:r>
            <a:r>
              <a:rPr lang="en-US" sz="2400" dirty="0"/>
              <a:t> = 1.44 </a:t>
            </a:r>
            <a:r>
              <a:rPr lang="en-US" sz="2400" dirty="0" err="1"/>
              <a:t>fm</a:t>
            </a:r>
            <a:r>
              <a:rPr lang="en-US" sz="2400" dirty="0"/>
              <a:t>    - nice and even spacing</a:t>
            </a:r>
          </a:p>
          <a:p>
            <a:r>
              <a:rPr lang="en-US" sz="2400" dirty="0"/>
              <a:t>                             - cannot be hard core repulsion     </a:t>
            </a:r>
          </a:p>
        </p:txBody>
      </p:sp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F0A6012C-E354-634C-A8E4-16DB0C1616EC}"/>
              </a:ext>
            </a:extLst>
          </p:cNvPr>
          <p:cNvCxnSpPr>
            <a:cxnSpLocks/>
          </p:cNvCxnSpPr>
          <p:nvPr/>
        </p:nvCxnSpPr>
        <p:spPr>
          <a:xfrm>
            <a:off x="5996851" y="2203903"/>
            <a:ext cx="1208096" cy="1102096"/>
          </a:xfrm>
          <a:prstGeom prst="curvedConnector3">
            <a:avLst>
              <a:gd name="adj1" fmla="val 50000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512C9BC-A11F-3D41-A41C-2E73C2C3B65C}"/>
              </a:ext>
            </a:extLst>
          </p:cNvPr>
          <p:cNvSpPr txBox="1"/>
          <p:nvPr/>
        </p:nvSpPr>
        <p:spPr>
          <a:xfrm>
            <a:off x="210230" y="4239889"/>
            <a:ext cx="7745662" cy="25545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/>
              <a:t>Important progress with Bayesian analyses, </a:t>
            </a:r>
          </a:p>
          <a:p>
            <a:pPr algn="ctr"/>
            <a:r>
              <a:rPr lang="en-US" sz="3200" i="1" dirty="0"/>
              <a:t>but losing sight of the goals of the field.</a:t>
            </a:r>
          </a:p>
          <a:p>
            <a:pPr algn="ctr"/>
            <a:endParaRPr lang="en-US" sz="3200" i="1" dirty="0"/>
          </a:p>
          <a:p>
            <a:pPr algn="ctr"/>
            <a:r>
              <a:rPr lang="en-US" sz="3200" i="1" dirty="0">
                <a:solidFill>
                  <a:srgbClr val="E00C18"/>
                </a:solidFill>
              </a:rPr>
              <a:t>Treating too many parameters like </a:t>
            </a:r>
          </a:p>
          <a:p>
            <a:pPr algn="ctr"/>
            <a:r>
              <a:rPr lang="en-US" sz="3200" i="1" dirty="0">
                <a:solidFill>
                  <a:srgbClr val="E00C18"/>
                </a:solidFill>
              </a:rPr>
              <a:t>nuisance parameters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30BD1F-96CE-E645-BA32-39D635BC0462}"/>
              </a:ext>
            </a:extLst>
          </p:cNvPr>
          <p:cNvSpPr/>
          <p:nvPr/>
        </p:nvSpPr>
        <p:spPr>
          <a:xfrm>
            <a:off x="1276369" y="2065403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i="1" dirty="0"/>
              <a:t>https://</a:t>
            </a:r>
            <a:r>
              <a:rPr lang="en-US" sz="1200" i="1" dirty="0" err="1"/>
              <a:t>journals.aps.org</a:t>
            </a:r>
            <a:r>
              <a:rPr lang="en-US" sz="1200" i="1" dirty="0"/>
              <a:t>/</a:t>
            </a:r>
            <a:r>
              <a:rPr lang="en-US" sz="1200" i="1" dirty="0" err="1"/>
              <a:t>prc</a:t>
            </a:r>
            <a:r>
              <a:rPr lang="en-US" sz="1200" i="1" dirty="0"/>
              <a:t>/pdf/10.1103/PhysRevC.103.05490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AFB4C4-FCE8-4144-8CFC-AE9F72E1DE1B}"/>
              </a:ext>
            </a:extLst>
          </p:cNvPr>
          <p:cNvSpPr txBox="1"/>
          <p:nvPr/>
        </p:nvSpPr>
        <p:spPr>
          <a:xfrm>
            <a:off x="160665" y="102079"/>
            <a:ext cx="7424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Are we unlearning things:   “hot spots”</a:t>
            </a:r>
          </a:p>
        </p:txBody>
      </p:sp>
      <p:pic>
        <p:nvPicPr>
          <p:cNvPr id="13" name="Picture 12" descr="A screenshot of a cell phone&#10;&#10;Description automatically generated with medium confidence">
            <a:extLst>
              <a:ext uri="{FF2B5EF4-FFF2-40B4-BE49-F238E27FC236}">
                <a16:creationId xmlns:a16="http://schemas.microsoft.com/office/drawing/2014/main" id="{27C520B2-0EF8-534D-9C00-0743DD265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511" y="102079"/>
            <a:ext cx="3705917" cy="6542984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F7DA079-4700-B647-B473-9E222210AC59}"/>
              </a:ext>
            </a:extLst>
          </p:cNvPr>
          <p:cNvCxnSpPr>
            <a:stCxn id="5" idx="3"/>
          </p:cNvCxnSpPr>
          <p:nvPr/>
        </p:nvCxnSpPr>
        <p:spPr>
          <a:xfrm>
            <a:off x="5780063" y="1762449"/>
            <a:ext cx="2642042" cy="24774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CEC4169-52AA-574F-B554-98DCB731AFF9}"/>
              </a:ext>
            </a:extLst>
          </p:cNvPr>
          <p:cNvSpPr txBox="1"/>
          <p:nvPr/>
        </p:nvSpPr>
        <p:spPr>
          <a:xfrm>
            <a:off x="10485052" y="28271"/>
            <a:ext cx="136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G. </a:t>
            </a:r>
            <a:r>
              <a:rPr lang="en-US" dirty="0" err="1">
                <a:solidFill>
                  <a:srgbClr val="C00000"/>
                </a:solidFill>
              </a:rPr>
              <a:t>Giacalone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079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3B4DD3-512E-6B44-84D7-EB53CFC15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0685FF-2DE3-B84B-B1E2-25D6066BB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41" y="161461"/>
            <a:ext cx="4898985" cy="656001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DA073D6E-B6FF-2F4D-9421-03C553B6B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426" y="161461"/>
            <a:ext cx="5046165" cy="656001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2622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igh-speed camera captures a water jet&amp;#39;s splashy impact as it pierces a  droplet | MIT News | Massachusetts Institute of Technology">
            <a:extLst>
              <a:ext uri="{FF2B5EF4-FFF2-40B4-BE49-F238E27FC236}">
                <a16:creationId xmlns:a16="http://schemas.microsoft.com/office/drawing/2014/main" id="{02FC8208-53C7-BE4E-9EDC-89DC7023D8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50000" r="17377"/>
          <a:stretch/>
        </p:blipFill>
        <p:spPr bwMode="auto">
          <a:xfrm>
            <a:off x="0" y="244254"/>
            <a:ext cx="12192000" cy="590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B452608-3350-C741-AFB7-B76AB719D7FA}"/>
              </a:ext>
            </a:extLst>
          </p:cNvPr>
          <p:cNvSpPr txBox="1"/>
          <p:nvPr/>
        </p:nvSpPr>
        <p:spPr>
          <a:xfrm>
            <a:off x="0" y="6165502"/>
            <a:ext cx="3297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Jamie Nagle</a:t>
            </a:r>
          </a:p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University of Colorado Boulder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C9A32E-1A5B-9649-9AFA-D15199D9EB6F}"/>
              </a:ext>
            </a:extLst>
          </p:cNvPr>
          <p:cNvSpPr txBox="1"/>
          <p:nvPr/>
        </p:nvSpPr>
        <p:spPr>
          <a:xfrm>
            <a:off x="9961902" y="6442501"/>
            <a:ext cx="2230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December  09,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C61D83-83E1-2B44-A8AE-422AF4EC7F0B}"/>
              </a:ext>
            </a:extLst>
          </p:cNvPr>
          <p:cNvSpPr txBox="1"/>
          <p:nvPr/>
        </p:nvSpPr>
        <p:spPr>
          <a:xfrm>
            <a:off x="2361882" y="594730"/>
            <a:ext cx="7174593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700" dirty="0"/>
              <a:t>vége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30808537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770FC1-CA3D-1F43-9A8C-BBFAE9DB8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6D5DE9-B817-7546-BD74-B355CB94EE1B}"/>
              </a:ext>
            </a:extLst>
          </p:cNvPr>
          <p:cNvSpPr txBox="1"/>
          <p:nvPr/>
        </p:nvSpPr>
        <p:spPr>
          <a:xfrm>
            <a:off x="1481884" y="749301"/>
            <a:ext cx="9228232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700" dirty="0"/>
              <a:t>Extras</a:t>
            </a:r>
          </a:p>
        </p:txBody>
      </p:sp>
    </p:spTree>
    <p:extLst>
      <p:ext uri="{BB962C8B-B14F-4D97-AF65-F5344CB8AC3E}">
        <p14:creationId xmlns:p14="http://schemas.microsoft.com/office/powerpoint/2010/main" val="30708646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8F03FB-92B2-A54B-823F-CAF060E77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0B46D3-DC42-224C-90CA-569C30F70F21}"/>
              </a:ext>
            </a:extLst>
          </p:cNvPr>
          <p:cNvSpPr txBox="1"/>
          <p:nvPr/>
        </p:nvSpPr>
        <p:spPr>
          <a:xfrm>
            <a:off x="874644" y="45864"/>
            <a:ext cx="644080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University of Colorado Boulder Group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177139-26D4-554B-B883-DBAA1B73E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7050" y="706062"/>
            <a:ext cx="2070100" cy="5802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D0C40F-CA16-1B45-8304-7D67C49B7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7050" y="1551844"/>
            <a:ext cx="2070100" cy="5159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48C71E-1EB8-EF47-B39C-EE8253E582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7051" y="2546907"/>
            <a:ext cx="2108493" cy="11807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B9DB0EA-75C4-EE43-8939-11D7CCFD3907}"/>
              </a:ext>
            </a:extLst>
          </p:cNvPr>
          <p:cNvSpPr txBox="1"/>
          <p:nvPr/>
        </p:nvSpPr>
        <p:spPr>
          <a:xfrm>
            <a:off x="9657470" y="2132913"/>
            <a:ext cx="15773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College Scholar Award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E4FAE8-4EF1-6B4C-8DEB-1685A4298EF8}"/>
              </a:ext>
            </a:extLst>
          </p:cNvPr>
          <p:cNvSpPr txBox="1"/>
          <p:nvPr/>
        </p:nvSpPr>
        <p:spPr>
          <a:xfrm>
            <a:off x="9740204" y="3747231"/>
            <a:ext cx="149462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Emilie du Chatelet grant from P2IO at CEA / </a:t>
            </a:r>
            <a:r>
              <a:rPr lang="en-US" sz="1200" dirty="0" err="1"/>
              <a:t>Saclay</a:t>
            </a:r>
            <a:endParaRPr lang="en-US" sz="1000" dirty="0"/>
          </a:p>
          <a:p>
            <a:pPr algn="ctr"/>
            <a:endParaRPr lang="en-US" sz="1000" dirty="0"/>
          </a:p>
        </p:txBody>
      </p:sp>
      <p:pic>
        <p:nvPicPr>
          <p:cNvPr id="15" name="Picture 1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653B5EF-D929-1542-BC06-57BF06168F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75" y="706062"/>
            <a:ext cx="7804744" cy="4318929"/>
          </a:xfrm>
          <a:prstGeom prst="rect">
            <a:avLst/>
          </a:prstGeom>
        </p:spPr>
      </p:pic>
      <p:pic>
        <p:nvPicPr>
          <p:cNvPr id="4100" name="Picture 4" descr="Faculty | Physics &amp;amp; Astronomy">
            <a:extLst>
              <a:ext uri="{FF2B5EF4-FFF2-40B4-BE49-F238E27FC236}">
                <a16:creationId xmlns:a16="http://schemas.microsoft.com/office/drawing/2014/main" id="{14549E56-6D2C-5D40-8F2A-33D771371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175" y="4738171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person wearing a black shirt&#10;&#10;Description automatically generated with low confidence">
            <a:extLst>
              <a:ext uri="{FF2B5EF4-FFF2-40B4-BE49-F238E27FC236}">
                <a16:creationId xmlns:a16="http://schemas.microsoft.com/office/drawing/2014/main" id="{93031B6B-1DFA-1445-81EF-6611AD8E55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409" y="4738169"/>
            <a:ext cx="1590774" cy="190500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4CCE6BD-D1A4-704A-B528-336AA8800C01}"/>
              </a:ext>
            </a:extLst>
          </p:cNvPr>
          <p:cNvSpPr txBox="1"/>
          <p:nvPr/>
        </p:nvSpPr>
        <p:spPr>
          <a:xfrm>
            <a:off x="4999383" y="5233916"/>
            <a:ext cx="3762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Key additional contributors </a:t>
            </a:r>
          </a:p>
          <a:p>
            <a:pPr algn="ctr"/>
            <a:r>
              <a:rPr lang="en-US" dirty="0"/>
              <a:t>Professor Ron Belmont (UNCG) and Professor </a:t>
            </a:r>
            <a:r>
              <a:rPr lang="en-US" dirty="0" err="1"/>
              <a:t>Sanghoon</a:t>
            </a:r>
            <a:r>
              <a:rPr lang="en-US" dirty="0"/>
              <a:t> Lim (PNU), </a:t>
            </a:r>
          </a:p>
          <a:p>
            <a:pPr algn="ctr"/>
            <a:r>
              <a:rPr lang="en-US" dirty="0"/>
              <a:t>both former postdocs in Boulder</a:t>
            </a:r>
          </a:p>
        </p:txBody>
      </p:sp>
    </p:spTree>
    <p:extLst>
      <p:ext uri="{BB962C8B-B14F-4D97-AF65-F5344CB8AC3E}">
        <p14:creationId xmlns:p14="http://schemas.microsoft.com/office/powerpoint/2010/main" val="22152897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E2335D-A6C5-3249-A8DF-8AE558243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9BC69D-CFCD-F947-8BDE-BA35D032BB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83" y="188800"/>
            <a:ext cx="11713690" cy="11634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7CDFDF-817B-1D44-921D-2542CB9A2496}"/>
              </a:ext>
            </a:extLst>
          </p:cNvPr>
          <p:cNvSpPr txBox="1"/>
          <p:nvPr/>
        </p:nvSpPr>
        <p:spPr>
          <a:xfrm>
            <a:off x="1347086" y="1777285"/>
            <a:ext cx="9482083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700" dirty="0"/>
              <a:t>35+10</a:t>
            </a:r>
          </a:p>
        </p:txBody>
      </p:sp>
    </p:spTree>
    <p:extLst>
      <p:ext uri="{BB962C8B-B14F-4D97-AF65-F5344CB8AC3E}">
        <p14:creationId xmlns:p14="http://schemas.microsoft.com/office/powerpoint/2010/main" val="4291544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Picture 519">
            <a:extLst>
              <a:ext uri="{FF2B5EF4-FFF2-40B4-BE49-F238E27FC236}">
                <a16:creationId xmlns:a16="http://schemas.microsoft.com/office/drawing/2014/main" id="{5F8108C8-636D-407E-9A40-1FC8286920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15" t="30117" r="18495" b="11497"/>
          <a:stretch/>
        </p:blipFill>
        <p:spPr>
          <a:xfrm>
            <a:off x="1610627" y="843706"/>
            <a:ext cx="9002708" cy="603856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CA0F6C-9E2A-4CA8-826E-2116CA30E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556378"/>
            <a:ext cx="2057400" cy="365125"/>
          </a:xfrm>
        </p:spPr>
        <p:txBody>
          <a:bodyPr/>
          <a:lstStyle/>
          <a:p>
            <a:fld id="{34A7B92C-F870-4A41-8B65-79C9C3836057}" type="slidenum">
              <a:rPr lang="en-US" smtClean="0">
                <a:solidFill>
                  <a:schemeClr val="tx1"/>
                </a:solidFill>
              </a:rPr>
              <a:t>4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16A25FA-CB99-4189-8CEB-459E9A9C4593}"/>
              </a:ext>
            </a:extLst>
          </p:cNvPr>
          <p:cNvSpPr txBox="1">
            <a:spLocks/>
          </p:cNvSpPr>
          <p:nvPr/>
        </p:nvSpPr>
        <p:spPr>
          <a:xfrm>
            <a:off x="8077200" y="6301691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6F6FE4-8F63-428E-8AD0-6A2BC5AE0FBE}" type="slidenum">
              <a:rPr lang="en-US">
                <a:solidFill>
                  <a:schemeClr val="tx1"/>
                </a:solidFill>
              </a:rPr>
              <a:pPr/>
              <a:t>4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518" name="TextBox 517">
            <a:extLst>
              <a:ext uri="{FF2B5EF4-FFF2-40B4-BE49-F238E27FC236}">
                <a16:creationId xmlns:a16="http://schemas.microsoft.com/office/drawing/2014/main" id="{82AE33D6-A5B6-4B65-8030-8EFA00F58D73}"/>
              </a:ext>
            </a:extLst>
          </p:cNvPr>
          <p:cNvSpPr txBox="1"/>
          <p:nvPr/>
        </p:nvSpPr>
        <p:spPr>
          <a:xfrm>
            <a:off x="1907859" y="1104462"/>
            <a:ext cx="8009693" cy="5232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Initial State – </a:t>
            </a:r>
            <a:r>
              <a:rPr lang="en-US" sz="2800" dirty="0" err="1"/>
              <a:t>nPDF</a:t>
            </a:r>
            <a:r>
              <a:rPr lang="en-US" sz="2800" dirty="0"/>
              <a:t>, saturation physics, color domains?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D53C9E-A9F8-4C4D-8CFC-F47B2CE9D607}"/>
              </a:ext>
            </a:extLst>
          </p:cNvPr>
          <p:cNvSpPr/>
          <p:nvPr/>
        </p:nvSpPr>
        <p:spPr>
          <a:xfrm rot="19553594">
            <a:off x="9671573" y="6318880"/>
            <a:ext cx="778014" cy="5631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47583C-0757-41FF-8C78-0FDCF3A4CAE9}"/>
              </a:ext>
            </a:extLst>
          </p:cNvPr>
          <p:cNvSpPr txBox="1"/>
          <p:nvPr/>
        </p:nvSpPr>
        <p:spPr>
          <a:xfrm>
            <a:off x="1610627" y="2562856"/>
            <a:ext cx="6884770" cy="5232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QGP State – hydrodynamics, </a:t>
            </a:r>
            <a:r>
              <a:rPr lang="en-US" sz="2800" dirty="0" err="1"/>
              <a:t>parton</a:t>
            </a:r>
            <a:r>
              <a:rPr lang="en-US" sz="2800" dirty="0"/>
              <a:t> scattering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9441E4-073C-48ED-BB0C-794586B1FA94}"/>
              </a:ext>
            </a:extLst>
          </p:cNvPr>
          <p:cNvSpPr txBox="1"/>
          <p:nvPr/>
        </p:nvSpPr>
        <p:spPr>
          <a:xfrm>
            <a:off x="3257354" y="3731754"/>
            <a:ext cx="7181325" cy="5232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Hadron State – hadronization, hadron scattering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3DF94F-8FC3-49E7-96C3-BE46BF86708A}"/>
              </a:ext>
            </a:extLst>
          </p:cNvPr>
          <p:cNvSpPr txBox="1"/>
          <p:nvPr/>
        </p:nvSpPr>
        <p:spPr>
          <a:xfrm>
            <a:off x="1962675" y="5606806"/>
            <a:ext cx="7196778" cy="5232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Free Streaming State – measured by experiment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4D8B35-03F4-FC46-880B-D48E490C6A94}"/>
              </a:ext>
            </a:extLst>
          </p:cNvPr>
          <p:cNvSpPr txBox="1"/>
          <p:nvPr/>
        </p:nvSpPr>
        <p:spPr>
          <a:xfrm>
            <a:off x="1137252" y="94188"/>
            <a:ext cx="10394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Standard Time Evolution Model of Heavy Ion Collisions</a:t>
            </a:r>
          </a:p>
        </p:txBody>
      </p:sp>
    </p:spTree>
    <p:extLst>
      <p:ext uri="{BB962C8B-B14F-4D97-AF65-F5344CB8AC3E}">
        <p14:creationId xmlns:p14="http://schemas.microsoft.com/office/powerpoint/2010/main" val="194509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8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A56F1F-F1AF-1246-8404-B623BBF1B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617EF9-CB48-E648-AC91-247F4FA9DBFC}"/>
              </a:ext>
            </a:extLst>
          </p:cNvPr>
          <p:cNvSpPr txBox="1"/>
          <p:nvPr/>
        </p:nvSpPr>
        <p:spPr>
          <a:xfrm>
            <a:off x="498389" y="48190"/>
            <a:ext cx="115304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/>
              <a:t>Standard Time Evolution Model of Heavy Ion Collisions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A5473A-B017-EE49-A80F-088191D864C3}"/>
              </a:ext>
            </a:extLst>
          </p:cNvPr>
          <p:cNvSpPr txBox="1"/>
          <p:nvPr/>
        </p:nvSpPr>
        <p:spPr>
          <a:xfrm>
            <a:off x="1980912" y="6075146"/>
            <a:ext cx="8565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Hydrodynamic simulation (SONIC from Paul </a:t>
            </a:r>
            <a:r>
              <a:rPr lang="en-US" dirty="0" err="1"/>
              <a:t>Romatschke</a:t>
            </a:r>
            <a:r>
              <a:rPr lang="en-US" dirty="0"/>
              <a:t>) run with </a:t>
            </a:r>
          </a:p>
          <a:p>
            <a:pPr algn="ctr"/>
            <a:r>
              <a:rPr lang="en-US" dirty="0">
                <a:latin typeface="Symbol" pitchFamily="2" charset="2"/>
              </a:rPr>
              <a:t>h</a:t>
            </a:r>
            <a:r>
              <a:rPr lang="en-US" dirty="0"/>
              <a:t>/s = 0.08 ~ 1/4</a:t>
            </a:r>
            <a:r>
              <a:rPr lang="en-US" dirty="0">
                <a:latin typeface="Symbol" pitchFamily="2" charset="2"/>
              </a:rPr>
              <a:t>p</a:t>
            </a:r>
            <a:r>
              <a:rPr lang="en-US" dirty="0"/>
              <a:t> and </a:t>
            </a:r>
            <a:r>
              <a:rPr lang="en-US" dirty="0">
                <a:latin typeface="Symbol" pitchFamily="2" charset="2"/>
              </a:rPr>
              <a:t>z</a:t>
            </a:r>
            <a:r>
              <a:rPr lang="en-US" dirty="0"/>
              <a:t>/s = 0.01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481415-CD1D-584C-ADE3-38EFFF6DF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382" y="846553"/>
            <a:ext cx="6313170" cy="499094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207FEA6-3F71-7043-85D8-6B2880A3CD2F}"/>
              </a:ext>
            </a:extLst>
          </p:cNvPr>
          <p:cNvGrpSpPr/>
          <p:nvPr/>
        </p:nvGrpSpPr>
        <p:grpSpPr>
          <a:xfrm>
            <a:off x="1524000" y="5486400"/>
            <a:ext cx="9144000" cy="1371600"/>
            <a:chOff x="0" y="5105400"/>
            <a:chExt cx="9144000" cy="1371600"/>
          </a:xfrm>
          <a:solidFill>
            <a:schemeClr val="tx1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C89A225-244F-8E44-B9F4-1891D76107C7}"/>
                </a:ext>
              </a:extLst>
            </p:cNvPr>
            <p:cNvSpPr/>
            <p:nvPr/>
          </p:nvSpPr>
          <p:spPr>
            <a:xfrm>
              <a:off x="0" y="5105400"/>
              <a:ext cx="9144000" cy="137160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aphicFrame>
          <p:nvGraphicFramePr>
            <p:cNvPr id="9" name="Object 8">
              <a:extLst>
                <a:ext uri="{FF2B5EF4-FFF2-40B4-BE49-F238E27FC236}">
                  <a16:creationId xmlns:a16="http://schemas.microsoft.com/office/drawing/2014/main" id="{1D359539-28D2-F947-9441-BA324E971A0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52400" y="5105400"/>
            <a:ext cx="8915400" cy="685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89" name="Equation" r:id="rId4" imgW="4787640" imgH="368280" progId="Equation.3">
                    <p:embed/>
                  </p:oleObj>
                </mc:Choice>
                <mc:Fallback>
                  <p:oleObj name="Equation" r:id="rId4" imgW="4787640" imgH="368280" progId="Equation.3">
                    <p:embed/>
                    <p:pic>
                      <p:nvPicPr>
                        <p:cNvPr id="11" name="Object 10">
                          <a:extLst>
                            <a:ext uri="{FF2B5EF4-FFF2-40B4-BE49-F238E27FC236}">
                              <a16:creationId xmlns:a16="http://schemas.microsoft.com/office/drawing/2014/main" id="{DF42785E-5C78-4C66-B0B2-CF9783AEF05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2400" y="5105400"/>
                          <a:ext cx="8915400" cy="6858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0" name="Picture 1">
              <a:extLst>
                <a:ext uri="{FF2B5EF4-FFF2-40B4-BE49-F238E27FC236}">
                  <a16:creationId xmlns:a16="http://schemas.microsoft.com/office/drawing/2014/main" id="{37774EFC-6372-5944-9167-D5D0873515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785" t="28125" r="63104" b="26042"/>
            <a:stretch>
              <a:fillRect/>
            </a:stretch>
          </p:blipFill>
          <p:spPr bwMode="auto">
            <a:xfrm>
              <a:off x="1364673" y="5562600"/>
              <a:ext cx="997527" cy="9144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3792C7DD-F884-AD47-A6C6-E3E273EF3F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9370" t="29167" r="61933" b="25000"/>
            <a:stretch>
              <a:fillRect/>
            </a:stretch>
          </p:blipFill>
          <p:spPr bwMode="auto">
            <a:xfrm>
              <a:off x="3422073" y="5562600"/>
              <a:ext cx="997527" cy="9144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55AAB2EB-E963-354D-911E-14BE07567D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785" t="30208" r="62518" b="23959"/>
            <a:stretch>
              <a:fillRect/>
            </a:stretch>
          </p:blipFill>
          <p:spPr bwMode="auto">
            <a:xfrm>
              <a:off x="5410200" y="5562600"/>
              <a:ext cx="997527" cy="9144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12E61701-57F6-3544-8976-CD4792E863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200" t="28126" r="63104" b="26042"/>
            <a:stretch>
              <a:fillRect/>
            </a:stretch>
          </p:blipFill>
          <p:spPr bwMode="auto">
            <a:xfrm>
              <a:off x="7308273" y="5562600"/>
              <a:ext cx="997527" cy="9144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" name="Picture 1">
            <a:extLst>
              <a:ext uri="{FF2B5EF4-FFF2-40B4-BE49-F238E27FC236}">
                <a16:creationId xmlns:a16="http://schemas.microsoft.com/office/drawing/2014/main" id="{5C253103-1B81-2144-B316-B5AEA8BB2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36208" y="2000250"/>
            <a:ext cx="6333344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08A02B-D34A-CB46-98FB-F8DBEBB457F1}"/>
              </a:ext>
            </a:extLst>
          </p:cNvPr>
          <p:cNvSpPr txBox="1"/>
          <p:nvPr/>
        </p:nvSpPr>
        <p:spPr>
          <a:xfrm>
            <a:off x="8077201" y="2000251"/>
            <a:ext cx="11479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Bjoern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Schenke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98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996794-610C-484A-BB15-D169970FE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2FB7FF-443B-0046-A1A8-AACE52C04167}"/>
              </a:ext>
            </a:extLst>
          </p:cNvPr>
          <p:cNvSpPr txBox="1"/>
          <p:nvPr/>
        </p:nvSpPr>
        <p:spPr>
          <a:xfrm>
            <a:off x="2339083" y="3037"/>
            <a:ext cx="6872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Shear Viscosity and Strong Coupling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15B3C5-818D-5B46-B15D-827D899D63BC}"/>
              </a:ext>
            </a:extLst>
          </p:cNvPr>
          <p:cNvSpPr txBox="1">
            <a:spLocks/>
          </p:cNvSpPr>
          <p:nvPr/>
        </p:nvSpPr>
        <p:spPr>
          <a:xfrm>
            <a:off x="807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43C922-EF3A-469E-A8EE-DA95480D0E69}" type="slidenum">
              <a:rPr lang="en-US"/>
              <a:pPr/>
              <a:t>6</a:t>
            </a:fld>
            <a:endParaRPr lang="en-US"/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13CE29AD-156E-EF42-98AD-E7CC4D04C6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1686580"/>
            <a:ext cx="320145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Weak coupling (</a:t>
            </a:r>
            <a:r>
              <a:rPr lang="en-US" sz="2800" dirty="0">
                <a:solidFill>
                  <a:srgbClr val="FFFF00"/>
                </a:solidFill>
                <a:latin typeface="Symbol" pitchFamily="18" charset="2"/>
              </a:rPr>
              <a:t>s</a:t>
            </a:r>
            <a:r>
              <a:rPr lang="en-US" sz="2800" dirty="0">
                <a:solidFill>
                  <a:srgbClr val="FFFF00"/>
                </a:solidFill>
              </a:rPr>
              <a:t>=0)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57D80431-BF7E-8343-9C49-96EC41A35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1" y="4267200"/>
            <a:ext cx="3378745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Strong coupling (</a:t>
            </a:r>
            <a:r>
              <a:rPr lang="en-US" sz="2800" dirty="0">
                <a:solidFill>
                  <a:srgbClr val="FFFF00"/>
                </a:solidFill>
                <a:latin typeface="Symbol" pitchFamily="18" charset="2"/>
              </a:rPr>
              <a:t>s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>
                <a:solidFill>
                  <a:srgbClr val="FFFF00"/>
                </a:solidFill>
                <a:cs typeface="Arial" pitchFamily="34" charset="0"/>
              </a:rPr>
              <a:t>↑</a:t>
            </a:r>
            <a:r>
              <a:rPr lang="en-US" sz="2800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E36B887F-9377-C54C-ACBC-36FEC53BE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048000"/>
            <a:ext cx="1622304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&lt;p</a:t>
            </a:r>
            <a:r>
              <a:rPr lang="en-US" baseline="-25000">
                <a:solidFill>
                  <a:srgbClr val="FFFF00"/>
                </a:solidFill>
              </a:rPr>
              <a:t>x</a:t>
            </a:r>
            <a:r>
              <a:rPr lang="en-US">
                <a:solidFill>
                  <a:srgbClr val="FFFF00"/>
                </a:solidFill>
              </a:rPr>
              <a:t>&gt; top region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BEB5A163-C2A0-5A48-B286-8A452BA54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1" y="3519488"/>
            <a:ext cx="200215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FF33"/>
                </a:solidFill>
              </a:rPr>
              <a:t>&lt;</a:t>
            </a:r>
            <a:r>
              <a:rPr lang="en-US" dirty="0" err="1">
                <a:solidFill>
                  <a:srgbClr val="66FF33"/>
                </a:solidFill>
              </a:rPr>
              <a:t>p</a:t>
            </a:r>
            <a:r>
              <a:rPr lang="en-US" baseline="-25000" dirty="0" err="1">
                <a:solidFill>
                  <a:srgbClr val="66FF33"/>
                </a:solidFill>
              </a:rPr>
              <a:t>x</a:t>
            </a:r>
            <a:r>
              <a:rPr lang="en-US" dirty="0">
                <a:solidFill>
                  <a:srgbClr val="66FF33"/>
                </a:solidFill>
              </a:rPr>
              <a:t>&gt; bottom region</a:t>
            </a:r>
          </a:p>
        </p:txBody>
      </p:sp>
      <p:sp>
        <p:nvSpPr>
          <p:cNvPr id="9" name="Text Box 16">
            <a:extLst>
              <a:ext uri="{FF2B5EF4-FFF2-40B4-BE49-F238E27FC236}">
                <a16:creationId xmlns:a16="http://schemas.microsoft.com/office/drawing/2014/main" id="{8BD467F2-0E07-624D-B919-6012335170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6726" y="762001"/>
            <a:ext cx="7940675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dirty="0"/>
              <a:t>Honey – viscosity decreases at higher temperatures</a:t>
            </a:r>
          </a:p>
          <a:p>
            <a:r>
              <a:rPr lang="en-US" sz="2400" dirty="0"/>
              <a:t>                viscosity increases with stronger coupling</a:t>
            </a:r>
          </a:p>
        </p:txBody>
      </p:sp>
      <p:sp>
        <p:nvSpPr>
          <p:cNvPr id="10" name="Line 17">
            <a:extLst>
              <a:ext uri="{FF2B5EF4-FFF2-40B4-BE49-F238E27FC236}">
                <a16:creationId xmlns:a16="http://schemas.microsoft.com/office/drawing/2014/main" id="{2617457C-467B-F244-A224-0153513AE14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16002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12" name="Picture 22">
            <a:extLst>
              <a:ext uri="{FF2B5EF4-FFF2-40B4-BE49-F238E27FC236}">
                <a16:creationId xmlns:a16="http://schemas.microsoft.com/office/drawing/2014/main" id="{AB1CAC53-69EE-CA49-907B-5FE60FAB8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77401" y="-28983"/>
            <a:ext cx="1676400" cy="1600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3" name="Picture 4" descr="http://up.colorado.edu/~nagle/temp/foo2.gif">
            <a:extLst>
              <a:ext uri="{FF2B5EF4-FFF2-40B4-BE49-F238E27FC236}">
                <a16:creationId xmlns:a16="http://schemas.microsoft.com/office/drawing/2014/main" id="{5988BDA9-A2DA-8140-AF08-92E9DDE6B0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4743450"/>
            <a:ext cx="5676900" cy="2114550"/>
          </a:xfrm>
          <a:prstGeom prst="rect">
            <a:avLst/>
          </a:prstGeom>
          <a:noFill/>
        </p:spPr>
      </p:pic>
      <p:pic>
        <p:nvPicPr>
          <p:cNvPr id="14" name="Picture 6" descr="http://up.colorado.edu/~nagle/temp/foo.gif">
            <a:extLst>
              <a:ext uri="{FF2B5EF4-FFF2-40B4-BE49-F238E27FC236}">
                <a16:creationId xmlns:a16="http://schemas.microsoft.com/office/drawing/2014/main" id="{492D4626-E332-C34D-BAC0-45B070FE95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2209800"/>
            <a:ext cx="5676900" cy="2114550"/>
          </a:xfrm>
          <a:prstGeom prst="rect">
            <a:avLst/>
          </a:prstGeom>
          <a:noFill/>
        </p:spPr>
      </p:pic>
      <p:graphicFrame>
        <p:nvGraphicFramePr>
          <p:cNvPr id="15" name="Object 13">
            <a:extLst>
              <a:ext uri="{FF2B5EF4-FFF2-40B4-BE49-F238E27FC236}">
                <a16:creationId xmlns:a16="http://schemas.microsoft.com/office/drawing/2014/main" id="{B6AD45E8-5D25-3045-96F4-02193BE97BF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75994" y="4100611"/>
          <a:ext cx="1981200" cy="1036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4" name="Equation" r:id="rId6" imgW="799920" imgH="419040" progId="Equation.3">
                  <p:embed/>
                </p:oleObj>
              </mc:Choice>
              <mc:Fallback>
                <p:oleObj name="Equation" r:id="rId6" imgW="799920" imgH="419040" progId="Equation.3">
                  <p:embed/>
                  <p:pic>
                    <p:nvPicPr>
                      <p:cNvPr id="15" name="Object 13">
                        <a:extLst>
                          <a:ext uri="{FF2B5EF4-FFF2-40B4-BE49-F238E27FC236}">
                            <a16:creationId xmlns:a16="http://schemas.microsoft.com/office/drawing/2014/main" id="{B6AD45E8-5D25-3045-96F4-02193BE97BF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75994" y="4100611"/>
                        <a:ext cx="1981200" cy="1036638"/>
                      </a:xfrm>
                      <a:prstGeom prst="rect">
                        <a:avLst/>
                      </a:prstGeom>
                      <a:solidFill>
                        <a:srgbClr val="F3F3F3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21" descr="figure265">
            <a:hlinkClick r:id="rId8"/>
            <a:extLst>
              <a:ext uri="{FF2B5EF4-FFF2-40B4-BE49-F238E27FC236}">
                <a16:creationId xmlns:a16="http://schemas.microsoft.com/office/drawing/2014/main" id="{600045E0-B6E2-6A43-8BF8-47168E729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975994" y="5257703"/>
            <a:ext cx="1981200" cy="1356916"/>
          </a:xfrm>
          <a:prstGeom prst="rect">
            <a:avLst/>
          </a:prstGeom>
          <a:noFill/>
        </p:spPr>
      </p:pic>
      <p:sp>
        <p:nvSpPr>
          <p:cNvPr id="11" name="Text Box 20">
            <a:extLst>
              <a:ext uri="{FF2B5EF4-FFF2-40B4-BE49-F238E27FC236}">
                <a16:creationId xmlns:a16="http://schemas.microsoft.com/office/drawing/2014/main" id="{3639187C-B086-564A-A3E1-3D2DDA7CF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5562" y="2871564"/>
            <a:ext cx="3311525" cy="3970318"/>
          </a:xfrm>
          <a:prstGeom prst="rect">
            <a:avLst/>
          </a:prstGeom>
          <a:solidFill>
            <a:schemeClr val="tx1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Inhibited 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diffusion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  <a:cs typeface="Arial" pitchFamily="34" charset="0"/>
              </a:rPr>
              <a:t>↓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Small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 viscosity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↓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Perfect fluid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8FBFCEC-6B36-8648-B6CF-08062F4224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94967" y="1666295"/>
            <a:ext cx="2542491" cy="10869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1714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525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8046BC-E08B-094D-A238-D55459A1A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7</a:t>
            </a:fld>
            <a:endParaRPr lang="en-US"/>
          </a:p>
        </p:txBody>
      </p:sp>
      <p:pic>
        <p:nvPicPr>
          <p:cNvPr id="6146" name="Picture 2" descr="Bayesian estimation of the specific shear and bulk viscosity of quark–gluon  plasma | Nature Physics">
            <a:extLst>
              <a:ext uri="{FF2B5EF4-FFF2-40B4-BE49-F238E27FC236}">
                <a16:creationId xmlns:a16="http://schemas.microsoft.com/office/drawing/2014/main" id="{1DCED6ED-7F41-8346-AB42-72BF5BC90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294" y="796013"/>
            <a:ext cx="8156937" cy="541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C91E17-64F8-F04D-8313-86EAFE2CA8AD}"/>
              </a:ext>
            </a:extLst>
          </p:cNvPr>
          <p:cNvSpPr/>
          <p:nvPr/>
        </p:nvSpPr>
        <p:spPr>
          <a:xfrm>
            <a:off x="2667673" y="6256453"/>
            <a:ext cx="6011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www.nature.com</a:t>
            </a:r>
            <a:r>
              <a:rPr lang="en-US" dirty="0"/>
              <a:t>/articles/s41567-019-0611-8?proof=t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B21E16-ABB0-D943-8298-BEE62685CE0E}"/>
              </a:ext>
            </a:extLst>
          </p:cNvPr>
          <p:cNvSpPr txBox="1"/>
          <p:nvPr/>
        </p:nvSpPr>
        <p:spPr>
          <a:xfrm>
            <a:off x="1564482" y="149682"/>
            <a:ext cx="8937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Quantitative Assessment of Most Perfect Fluid </a:t>
            </a:r>
          </a:p>
        </p:txBody>
      </p:sp>
    </p:spTree>
    <p:extLst>
      <p:ext uri="{BB962C8B-B14F-4D97-AF65-F5344CB8AC3E}">
        <p14:creationId xmlns:p14="http://schemas.microsoft.com/office/powerpoint/2010/main" val="1971191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8046BC-E08B-094D-A238-D55459A1A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8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C91E17-64F8-F04D-8313-86EAFE2CA8AD}"/>
              </a:ext>
            </a:extLst>
          </p:cNvPr>
          <p:cNvSpPr/>
          <p:nvPr/>
        </p:nvSpPr>
        <p:spPr>
          <a:xfrm>
            <a:off x="297966" y="4536642"/>
            <a:ext cx="47213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www.nature.com</a:t>
            </a:r>
            <a:r>
              <a:rPr lang="en-US" sz="1400" dirty="0"/>
              <a:t>/articles/s41567-019-0611-8?proof=t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B21E16-ABB0-D943-8298-BEE62685CE0E}"/>
              </a:ext>
            </a:extLst>
          </p:cNvPr>
          <p:cNvSpPr txBox="1"/>
          <p:nvPr/>
        </p:nvSpPr>
        <p:spPr>
          <a:xfrm>
            <a:off x="1564482" y="149682"/>
            <a:ext cx="8182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Quantitative Assessment of Bulk Viscosity?</a:t>
            </a: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54991831-FDC5-874A-A98D-A0BA6799D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16" y="1042834"/>
            <a:ext cx="4543258" cy="34476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F8A2D2-545C-EE45-B4D4-CD8360C3B937}"/>
              </a:ext>
            </a:extLst>
          </p:cNvPr>
          <p:cNvSpPr txBox="1"/>
          <p:nvPr/>
        </p:nvSpPr>
        <p:spPr>
          <a:xfrm>
            <a:off x="5106738" y="957276"/>
            <a:ext cx="69408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Early pre-hydrodynamic expansion is critical here</a:t>
            </a:r>
          </a:p>
          <a:p>
            <a:endParaRPr lang="en-US" sz="2400" dirty="0"/>
          </a:p>
          <a:p>
            <a:r>
              <a:rPr lang="en-US" sz="2400" dirty="0"/>
              <a:t>Bayesian analyses only consider free streaming case</a:t>
            </a:r>
          </a:p>
          <a:p>
            <a:r>
              <a:rPr lang="en-US" sz="2400" dirty="0"/>
              <a:t>and not weak  versus strong coupling case, and thus the constraint is misleading…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E0BDA1-3850-B445-BA84-0FA6D2338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690" y="2992771"/>
            <a:ext cx="4305300" cy="3403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8BFFD2-94D1-5E42-9EF9-731A9DEEE8CC}"/>
              </a:ext>
            </a:extLst>
          </p:cNvPr>
          <p:cNvSpPr txBox="1"/>
          <p:nvPr/>
        </p:nvSpPr>
        <p:spPr>
          <a:xfrm>
            <a:off x="6718542" y="6492874"/>
            <a:ext cx="3345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</a:rPr>
              <a:t>M. Byres, </a:t>
            </a:r>
            <a:r>
              <a:rPr lang="en-US" sz="1400" dirty="0">
                <a:solidFill>
                  <a:srgbClr val="00B0F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https://arxiv.org/abs/1910.12930</a:t>
            </a:r>
            <a:endParaRPr lang="en-US" sz="1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51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73A2CB-DE7B-7141-9483-87C9327D8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8F20D9-8890-9447-A6F0-893B2325C24F}"/>
              </a:ext>
            </a:extLst>
          </p:cNvPr>
          <p:cNvSpPr txBox="1"/>
          <p:nvPr/>
        </p:nvSpPr>
        <p:spPr>
          <a:xfrm>
            <a:off x="851452" y="308113"/>
            <a:ext cx="113405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Nearly perfect fluid – yes!</a:t>
            </a:r>
          </a:p>
          <a:p>
            <a:r>
              <a:rPr lang="en-US" sz="1400" dirty="0"/>
              <a:t> </a:t>
            </a:r>
          </a:p>
          <a:p>
            <a:r>
              <a:rPr lang="en-US" sz="2800" dirty="0"/>
              <a:t>Most perfect fluid measured to date – yes!</a:t>
            </a:r>
          </a:p>
          <a:p>
            <a:endParaRPr lang="en-US" sz="2800" dirty="0"/>
          </a:p>
          <a:p>
            <a:r>
              <a:rPr lang="en-US" sz="2800" dirty="0">
                <a:solidFill>
                  <a:srgbClr val="FFBA3B"/>
                </a:solidFill>
              </a:rPr>
              <a:t>Quark-gluon plasma?</a:t>
            </a:r>
          </a:p>
          <a:p>
            <a:endParaRPr lang="en-US" sz="2800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B514ECF2-12AA-3B43-9054-1D62B1FCBE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22" y="2592081"/>
            <a:ext cx="5056188" cy="3957806"/>
          </a:xfrm>
          <a:prstGeom prst="rect">
            <a:avLst/>
          </a:prstGeom>
          <a:ln w="38100">
            <a:solidFill>
              <a:srgbClr val="FFBA3B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FFBE3F-6AE7-1B41-BD75-8FBDA3D16E23}"/>
              </a:ext>
            </a:extLst>
          </p:cNvPr>
          <p:cNvSpPr txBox="1"/>
          <p:nvPr/>
        </p:nvSpPr>
        <p:spPr>
          <a:xfrm>
            <a:off x="6372725" y="2678158"/>
            <a:ext cx="447574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6699"/>
                </a:solidFill>
              </a:rPr>
              <a:t>Hydrodynamic calculations typically start with </a:t>
            </a:r>
          </a:p>
          <a:p>
            <a:pPr algn="ctr"/>
            <a:r>
              <a:rPr lang="en-US" sz="2400" dirty="0">
                <a:solidFill>
                  <a:srgbClr val="FF6699"/>
                </a:solidFill>
              </a:rPr>
              <a:t>T = 340 (420) MeV at RHIC (LHC), which is well above T = 155 MeV transition temperature.</a:t>
            </a:r>
          </a:p>
          <a:p>
            <a:pPr algn="ctr"/>
            <a:endParaRPr lang="en-US" sz="2400" dirty="0">
              <a:solidFill>
                <a:srgbClr val="FF6699"/>
              </a:solidFill>
            </a:endParaRPr>
          </a:p>
          <a:p>
            <a:pPr algn="ctr"/>
            <a:r>
              <a:rPr lang="en-US" sz="2400" dirty="0">
                <a:solidFill>
                  <a:srgbClr val="FF6699"/>
                </a:solidFill>
              </a:rPr>
              <a:t>Temperature alone does not tell you directly the </a:t>
            </a:r>
          </a:p>
          <a:p>
            <a:pPr algn="ctr"/>
            <a:r>
              <a:rPr lang="en-US" sz="2400" dirty="0">
                <a:solidFill>
                  <a:srgbClr val="FF6699"/>
                </a:solidFill>
              </a:rPr>
              <a:t>degrees of freedom.</a:t>
            </a:r>
          </a:p>
          <a:p>
            <a:pPr algn="ctr"/>
            <a:endParaRPr lang="en-US" sz="2400" dirty="0">
              <a:solidFill>
                <a:srgbClr val="FF6699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4626FD-6A45-1C47-A5E2-3BAE96E5DA75}"/>
              </a:ext>
            </a:extLst>
          </p:cNvPr>
          <p:cNvSpPr/>
          <p:nvPr/>
        </p:nvSpPr>
        <p:spPr>
          <a:xfrm>
            <a:off x="3725778" y="2898379"/>
            <a:ext cx="1048085" cy="3037305"/>
          </a:xfrm>
          <a:prstGeom prst="rect">
            <a:avLst/>
          </a:prstGeom>
          <a:solidFill>
            <a:srgbClr val="FF7C80">
              <a:alpha val="5970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38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800"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21890</TotalTime>
  <Words>1367</Words>
  <Application>Microsoft Macintosh PowerPoint</Application>
  <PresentationFormat>Widescreen</PresentationFormat>
  <Paragraphs>242</Paragraphs>
  <Slides>37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-apple-system</vt:lpstr>
      <vt:lpstr>Arial</vt:lpstr>
      <vt:lpstr>Calibri</vt:lpstr>
      <vt:lpstr>Calibri Light</vt:lpstr>
      <vt:lpstr>Open Sans</vt:lpstr>
      <vt:lpstr>Roboto</vt:lpstr>
      <vt:lpstr>Roboto Light</vt:lpstr>
      <vt:lpstr>Symbol</vt:lpstr>
      <vt:lpstr>Office Theme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L Nagle</dc:creator>
  <cp:lastModifiedBy>James L Nagle</cp:lastModifiedBy>
  <cp:revision>88</cp:revision>
  <dcterms:created xsi:type="dcterms:W3CDTF">2019-06-14T19:43:06Z</dcterms:created>
  <dcterms:modified xsi:type="dcterms:W3CDTF">2021-12-09T15:49:59Z</dcterms:modified>
</cp:coreProperties>
</file>